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67" r:id="rId15"/>
    <p:sldId id="268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190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Objects="1">
      <p:cViewPr varScale="1">
        <p:scale>
          <a:sx n="124" d="100"/>
          <a:sy n="124" d="100"/>
        </p:scale>
        <p:origin x="389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8848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66149-7D32-8CD9-016C-1D5965477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D94F20-9405-7B96-3DD3-10BAC19CFE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AE9D6-7A94-C987-0503-E2BC1BA6F8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A72E5-D0CC-AAB8-725C-2B2BCEEC72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7956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C9C30-D73B-0EAB-B37E-4408B111D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136B28-398E-A8E9-1A05-92212158D5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69C5E-EA2B-EF47-23D3-E1ED918077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BEF16D-276B-C8EF-0B31-3FBBBFA26C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115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15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14.png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24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25.jpg"/><Relationship Id="rId5" Type="http://schemas.openxmlformats.org/officeDocument/2006/relationships/image" Target="../media/image22.png"/><Relationship Id="rId10" Type="http://schemas.openxmlformats.org/officeDocument/2006/relationships/image" Target="../media/image28.jpg"/><Relationship Id="rId4" Type="http://schemas.openxmlformats.org/officeDocument/2006/relationships/image" Target="../media/image21.png"/><Relationship Id="rId9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30.jpg"/><Relationship Id="rId5" Type="http://schemas.openxmlformats.org/officeDocument/2006/relationships/image" Target="../media/image22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1.jp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3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ssets/full_bleed_pan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5415" y="0"/>
            <a:ext cx="452628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665415" y="0"/>
            <a:ext cx="4526280" cy="6858000"/>
          </a:xfrm>
          <a:prstGeom prst="rect">
            <a:avLst/>
          </a:prstGeom>
          <a:solidFill>
            <a:srgbClr val="0B2E4F">
              <a:alpha val="22000"/>
            </a:srgbClr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4" name="Image 1" descr="assets/icons/kaeltetechnik_white_xl.png"/>
          <p:cNvPicPr>
            <a:picLocks noChangeAspect="1"/>
          </p:cNvPicPr>
          <p:nvPr/>
        </p:nvPicPr>
        <p:blipFill>
          <a:blip r:embed="rId4">
            <a:alphaModFix amt="8000"/>
          </a:blip>
          <a:stretch>
            <a:fillRect/>
          </a:stretch>
        </p:blipFill>
        <p:spPr>
          <a:xfrm>
            <a:off x="-1214159" y="3657601"/>
            <a:ext cx="4206240" cy="4206240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749808" y="453662"/>
            <a:ext cx="3819022" cy="1378677"/>
          </a:xfrm>
          <a:prstGeom prst="roundRect">
            <a:avLst>
              <a:gd name="adj" fmla="val 5823"/>
            </a:avLst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177800" dist="50800" dir="5400000" algn="bl" rotWithShape="0">
              <a:srgbClr val="0B2E4F">
                <a:alpha val="14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7" name="Text 2"/>
          <p:cNvSpPr/>
          <p:nvPr/>
        </p:nvSpPr>
        <p:spPr>
          <a:xfrm>
            <a:off x="686106" y="2158120"/>
            <a:ext cx="7680960" cy="18833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Firmenpräsentation</a:t>
            </a:r>
          </a:p>
          <a:p>
            <a:r>
              <a:rPr lang="en-US" sz="36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Ihr Partner für </a:t>
            </a:r>
            <a:r>
              <a:rPr lang="en-US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Kälte- , Klima-,</a:t>
            </a:r>
          </a:p>
          <a:p>
            <a:r>
              <a:rPr lang="en-US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Lüftungs-</a:t>
            </a:r>
            <a:r>
              <a:rPr lang="en-US" sz="3600" b="1" dirty="0">
                <a:solidFill>
                  <a:srgbClr val="C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 Heizungstechnik</a:t>
            </a:r>
            <a:endParaRPr lang="en-US" sz="4400" b="1" dirty="0">
              <a:solidFill>
                <a:srgbClr val="FF0000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9" name="Shape 4"/>
          <p:cNvSpPr/>
          <p:nvPr/>
        </p:nvSpPr>
        <p:spPr>
          <a:xfrm>
            <a:off x="749808" y="3822192"/>
            <a:ext cx="914400" cy="0"/>
          </a:xfrm>
          <a:prstGeom prst="line">
            <a:avLst/>
          </a:prstGeom>
          <a:noFill/>
          <a:ln w="19050">
            <a:solidFill>
              <a:srgbClr val="3D6E9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10" name="Text 5"/>
          <p:cNvSpPr/>
          <p:nvPr/>
        </p:nvSpPr>
        <p:spPr>
          <a:xfrm>
            <a:off x="731520" y="4041648"/>
            <a:ext cx="63093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50" dirty="0">
                <a:solidFill>
                  <a:srgbClr val="C7DC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Seit 2011 planen, installieren und warten wir Kälte- , Klima- und Lüftungsanlagen für Industrie, Gewerbe und öffentliche Einrichtungen in der Metropolregion Rhein-Neckar und Umgebung. Von Frankfurt und Wiesbaden bis hin zu Karlsruhe und Stuttgart – unsere erfolgreich realisierten Projekte sprechen für sich.</a:t>
            </a:r>
            <a:endParaRPr lang="en-US" sz="1350" dirty="0"/>
          </a:p>
        </p:txBody>
      </p:sp>
      <p:pic>
        <p:nvPicPr>
          <p:cNvPr id="11" name="Image 3" descr="assets/icons/gruendung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" y="5989320"/>
            <a:ext cx="219456" cy="219456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42416" y="5907024"/>
            <a:ext cx="2377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D7E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Jahre Erfahrung</a:t>
            </a:r>
            <a:endParaRPr lang="en-US" sz="1200" dirty="0"/>
          </a:p>
        </p:txBody>
      </p:sp>
      <p:pic>
        <p:nvPicPr>
          <p:cNvPr id="13" name="Image 4" descr="assets/icons/standort_whit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0282" y="5989320"/>
            <a:ext cx="219456" cy="21945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3021178" y="5907024"/>
            <a:ext cx="2377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D7E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Worms</a:t>
            </a:r>
            <a:endParaRPr lang="en-US" sz="1200" dirty="0"/>
          </a:p>
        </p:txBody>
      </p:sp>
      <p:pic>
        <p:nvPicPr>
          <p:cNvPr id="15" name="Image 5" descr="assets/icons/branche_whit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21278" y="5989320"/>
            <a:ext cx="219456" cy="219456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4132173" y="5907024"/>
            <a:ext cx="3445459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D7E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Kälte- , Klima-, Lüftungs- und Heizungstechnik</a:t>
            </a:r>
            <a:endParaRPr lang="en-US" sz="1200" dirty="0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27A3EEFD-87B3-9A5E-F347-6A6D2E1037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0772" y="453662"/>
            <a:ext cx="3546619" cy="13329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FIRMENPROFIL</a:t>
            </a:r>
            <a:endParaRPr lang="en-US" sz="1300" dirty="0">
              <a:solidFill>
                <a:srgbClr val="FF000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68680"/>
            <a:ext cx="6400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Über uns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1426464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„Das Richtige tun zur richtigen Zeit.“</a:t>
            </a:r>
            <a:endParaRPr lang="en-US" sz="1350" dirty="0">
              <a:solidFill>
                <a:srgbClr val="FF0000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640080" y="2057400"/>
            <a:ext cx="2121408" cy="1371600"/>
          </a:xfrm>
          <a:prstGeom prst="roundRect">
            <a:avLst>
              <a:gd name="adj" fmla="val 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6" name="Shape 4"/>
          <p:cNvSpPr/>
          <p:nvPr/>
        </p:nvSpPr>
        <p:spPr>
          <a:xfrm>
            <a:off x="804672" y="2221992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7" name="Image 0" descr="assets/icons/firmenname_blu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163" y="2306483"/>
            <a:ext cx="215067" cy="215067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804672" y="2679192"/>
            <a:ext cx="17922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FIRMENNAME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804672" y="2926080"/>
            <a:ext cx="18105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2926080" y="2057400"/>
            <a:ext cx="2121408" cy="1371600"/>
          </a:xfrm>
          <a:prstGeom prst="roundRect">
            <a:avLst>
              <a:gd name="adj" fmla="val 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1" name="Shape 8"/>
          <p:cNvSpPr/>
          <p:nvPr/>
        </p:nvSpPr>
        <p:spPr>
          <a:xfrm>
            <a:off x="3090672" y="2221992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2" name="Image 1" descr="assets/icons/gruendung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163" y="2306483"/>
            <a:ext cx="215067" cy="215067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3090672" y="2679192"/>
            <a:ext cx="17922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GRÜNDUNGSJAHR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3090672" y="2926080"/>
            <a:ext cx="18105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2011</a:t>
            </a:r>
            <a:endParaRPr lang="en-US" sz="1400" dirty="0"/>
          </a:p>
        </p:txBody>
      </p:sp>
      <p:sp>
        <p:nvSpPr>
          <p:cNvPr id="15" name="Shape 11"/>
          <p:cNvSpPr/>
          <p:nvPr/>
        </p:nvSpPr>
        <p:spPr>
          <a:xfrm>
            <a:off x="5212080" y="2057400"/>
            <a:ext cx="2121408" cy="1371600"/>
          </a:xfrm>
          <a:prstGeom prst="roundRect">
            <a:avLst>
              <a:gd name="adj" fmla="val 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6" name="Shape 12"/>
          <p:cNvSpPr/>
          <p:nvPr/>
        </p:nvSpPr>
        <p:spPr>
          <a:xfrm>
            <a:off x="5376672" y="2221992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7" name="Image 2" descr="assets/icons/standort_blu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1163" y="2306483"/>
            <a:ext cx="215067" cy="215067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5376672" y="2679192"/>
            <a:ext cx="17922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STANDORT</a:t>
            </a:r>
            <a:endParaRPr lang="en-US" sz="1050" dirty="0"/>
          </a:p>
        </p:txBody>
      </p:sp>
      <p:sp>
        <p:nvSpPr>
          <p:cNvPr id="19" name="Text 14"/>
          <p:cNvSpPr/>
          <p:nvPr/>
        </p:nvSpPr>
        <p:spPr>
          <a:xfrm>
            <a:off x="5376672" y="2926080"/>
            <a:ext cx="18105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Worms</a:t>
            </a:r>
            <a:endParaRPr lang="en-US" sz="1400" dirty="0"/>
          </a:p>
        </p:txBody>
      </p:sp>
      <p:sp>
        <p:nvSpPr>
          <p:cNvPr id="20" name="Shape 15"/>
          <p:cNvSpPr/>
          <p:nvPr/>
        </p:nvSpPr>
        <p:spPr>
          <a:xfrm>
            <a:off x="640080" y="3611880"/>
            <a:ext cx="2121408" cy="1371600"/>
          </a:xfrm>
          <a:prstGeom prst="roundRect">
            <a:avLst>
              <a:gd name="adj" fmla="val 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21" name="Shape 16"/>
          <p:cNvSpPr/>
          <p:nvPr/>
        </p:nvSpPr>
        <p:spPr>
          <a:xfrm>
            <a:off x="804672" y="3776472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22" name="Image 3" descr="assets/icons/geschaeftsfuehrung_blu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163" y="3860963"/>
            <a:ext cx="215067" cy="215067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804672" y="4233672"/>
            <a:ext cx="17922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GESCHÄFTSFÜHRUNG</a:t>
            </a:r>
            <a:endParaRPr lang="en-US" sz="1050" dirty="0"/>
          </a:p>
        </p:txBody>
      </p:sp>
      <p:sp>
        <p:nvSpPr>
          <p:cNvPr id="24" name="Text 18"/>
          <p:cNvSpPr/>
          <p:nvPr/>
        </p:nvSpPr>
        <p:spPr>
          <a:xfrm>
            <a:off x="804672" y="4480560"/>
            <a:ext cx="18105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Hüseyin Ergüzel</a:t>
            </a:r>
            <a:endParaRPr lang="en-US" sz="1400" dirty="0"/>
          </a:p>
        </p:txBody>
      </p:sp>
      <p:sp>
        <p:nvSpPr>
          <p:cNvPr id="25" name="Shape 19"/>
          <p:cNvSpPr/>
          <p:nvPr/>
        </p:nvSpPr>
        <p:spPr>
          <a:xfrm>
            <a:off x="2926080" y="3611880"/>
            <a:ext cx="2121408" cy="1371600"/>
          </a:xfrm>
          <a:prstGeom prst="roundRect">
            <a:avLst>
              <a:gd name="adj" fmla="val 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26" name="Shape 20"/>
          <p:cNvSpPr/>
          <p:nvPr/>
        </p:nvSpPr>
        <p:spPr>
          <a:xfrm>
            <a:off x="3090672" y="3776472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27" name="Image 4" descr="assets/icons/branche_blu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5163" y="3860963"/>
            <a:ext cx="215067" cy="215067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3090672" y="4233672"/>
            <a:ext cx="17922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BRANCHE</a:t>
            </a:r>
            <a:endParaRPr lang="en-US" sz="1050" dirty="0"/>
          </a:p>
        </p:txBody>
      </p:sp>
      <p:sp>
        <p:nvSpPr>
          <p:cNvPr id="29" name="Text 22"/>
          <p:cNvSpPr/>
          <p:nvPr/>
        </p:nvSpPr>
        <p:spPr>
          <a:xfrm>
            <a:off x="3090672" y="4480560"/>
            <a:ext cx="18105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Kälte-, Klima-, Lüftungs- und Heizungstechnik</a:t>
            </a:r>
            <a:endParaRPr lang="en-US" sz="1400" dirty="0"/>
          </a:p>
        </p:txBody>
      </p:sp>
      <p:sp>
        <p:nvSpPr>
          <p:cNvPr id="30" name="Shape 23"/>
          <p:cNvSpPr/>
          <p:nvPr/>
        </p:nvSpPr>
        <p:spPr>
          <a:xfrm>
            <a:off x="5212080" y="3611880"/>
            <a:ext cx="2121408" cy="1371600"/>
          </a:xfrm>
          <a:prstGeom prst="roundRect">
            <a:avLst>
              <a:gd name="adj" fmla="val 6667"/>
            </a:avLst>
          </a:prstGeom>
          <a:solidFill>
            <a:srgbClr val="1470C4"/>
          </a:solidFill>
          <a:ln w="19050">
            <a:solidFill>
              <a:schemeClr val="bg1"/>
            </a:solidFill>
          </a:ln>
          <a:effectLst>
            <a:outerShdw blurRad="152400" dist="50800" dir="5400000" algn="bl" rotWithShape="0">
              <a:srgbClr val="0B2E4F">
                <a:alpha val="18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31" name="Text 24"/>
          <p:cNvSpPr/>
          <p:nvPr/>
        </p:nvSpPr>
        <p:spPr>
          <a:xfrm>
            <a:off x="5376672" y="3703320"/>
            <a:ext cx="17922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3200" dirty="0"/>
          </a:p>
        </p:txBody>
      </p:sp>
      <p:sp>
        <p:nvSpPr>
          <p:cNvPr id="32" name="Text 25"/>
          <p:cNvSpPr/>
          <p:nvPr/>
        </p:nvSpPr>
        <p:spPr>
          <a:xfrm>
            <a:off x="5376672" y="4453128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AFD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JAHRE ERFAHRUNG</a:t>
            </a:r>
            <a:endParaRPr lang="en-US" sz="1050" dirty="0"/>
          </a:p>
        </p:txBody>
      </p:sp>
      <p:pic>
        <p:nvPicPr>
          <p:cNvPr id="34" name="Image 5" descr="assets/r_abou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8080" y="868680"/>
            <a:ext cx="4278849" cy="4925651"/>
          </a:xfrm>
          <a:prstGeom prst="rect">
            <a:avLst/>
          </a:prstGeom>
          <a:effectLst>
            <a:outerShdw blurRad="228600" dist="76200" dir="5400000" algn="bl" rotWithShape="0">
              <a:srgbClr val="0B2E4F">
                <a:alpha val="14000"/>
              </a:srgbClr>
            </a:outerShdw>
          </a:effectLst>
        </p:spPr>
      </p:pic>
      <p:sp>
        <p:nvSpPr>
          <p:cNvPr id="35" name="Text 27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36" name="Text 28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Über uns</a:t>
            </a:r>
            <a:endParaRPr lang="en-US" sz="9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9"/>
          <p:cNvSpPr/>
          <p:nvPr/>
        </p:nvSpPr>
        <p:spPr>
          <a:xfrm>
            <a:off x="5615788" y="2788920"/>
            <a:ext cx="960120" cy="960120"/>
          </a:xfrm>
          <a:prstGeom prst="roundRect">
            <a:avLst>
              <a:gd name="adj" fmla="val 20952"/>
            </a:avLst>
          </a:prstGeom>
          <a:solidFill>
            <a:srgbClr val="0070C0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pic>
        <p:nvPicPr>
          <p:cNvPr id="2" name="Image 0" descr="assets/icons/kaeltetechnik_white_xl.png"/>
          <p:cNvPicPr>
            <a:picLocks noChangeAspect="1"/>
          </p:cNvPicPr>
          <p:nvPr/>
        </p:nvPicPr>
        <p:blipFill>
          <a:blip r:embed="rId3">
            <a:alphaModFix amt="8000"/>
          </a:blip>
          <a:stretch>
            <a:fillRect/>
          </a:stretch>
        </p:blipFill>
        <p:spPr>
          <a:xfrm>
            <a:off x="9509760" y="-1737360"/>
            <a:ext cx="4023360" cy="402336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6637" y="5029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UNSER ANGEBOT</a:t>
            </a:r>
            <a:endParaRPr lang="en-US" sz="1300" dirty="0">
              <a:solidFill>
                <a:srgbClr val="FF000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640080" y="868680"/>
            <a:ext cx="10058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Fünf Fachbereiche. Eine Verantwortung.</a:t>
            </a:r>
            <a:endParaRPr lang="en-US" sz="3600" dirty="0"/>
          </a:p>
        </p:txBody>
      </p:sp>
      <p:sp>
        <p:nvSpPr>
          <p:cNvPr id="5" name="Text 2"/>
          <p:cNvSpPr/>
          <p:nvPr/>
        </p:nvSpPr>
        <p:spPr>
          <a:xfrm>
            <a:off x="640080" y="1691640"/>
            <a:ext cx="10746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C7DC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Von der Planung bis zum Service — HI.TEQ deckt das gesamte Spektrum der Kälte- , Klima-, Lüftungs- und Heizungstechnik aus einer Hand ab.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1251174" y="2788920"/>
            <a:ext cx="960120" cy="960120"/>
          </a:xfrm>
          <a:prstGeom prst="roundRect">
            <a:avLst>
              <a:gd name="adj" fmla="val 20952"/>
            </a:avLst>
          </a:prstGeom>
          <a:solidFill>
            <a:srgbClr val="0070C0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pic>
        <p:nvPicPr>
          <p:cNvPr id="7" name="Image 1" descr="assets/icons/kaeltetechnik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1204" y="3028950"/>
            <a:ext cx="480060" cy="4800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40080" y="3977640"/>
            <a:ext cx="2182307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Kältetechnik</a:t>
            </a:r>
            <a:endParaRPr lang="en-US" sz="1400" dirty="0"/>
          </a:p>
        </p:txBody>
      </p:sp>
      <p:sp>
        <p:nvSpPr>
          <p:cNvPr id="9" name="Text 5"/>
          <p:cNvSpPr/>
          <p:nvPr/>
        </p:nvSpPr>
        <p:spPr>
          <a:xfrm>
            <a:off x="640080" y="4370832"/>
            <a:ext cx="2182307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100" dirty="0">
                <a:solidFill>
                  <a:srgbClr val="5C8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100" dirty="0"/>
          </a:p>
        </p:txBody>
      </p:sp>
      <p:sp>
        <p:nvSpPr>
          <p:cNvPr id="10" name="Shape 6"/>
          <p:cNvSpPr/>
          <p:nvPr/>
        </p:nvSpPr>
        <p:spPr>
          <a:xfrm>
            <a:off x="3433481" y="2788920"/>
            <a:ext cx="960120" cy="960120"/>
          </a:xfrm>
          <a:prstGeom prst="roundRect">
            <a:avLst>
              <a:gd name="adj" fmla="val 20952"/>
            </a:avLst>
          </a:prstGeom>
          <a:solidFill>
            <a:srgbClr val="0070C0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pic>
        <p:nvPicPr>
          <p:cNvPr id="11" name="Image 2" descr="assets/icons/klimatechnik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5817" y="3028950"/>
            <a:ext cx="480060" cy="48006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2822387" y="3977640"/>
            <a:ext cx="2182307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Klimatechnik</a:t>
            </a:r>
            <a:endParaRPr lang="en-US" sz="1400" dirty="0"/>
          </a:p>
        </p:txBody>
      </p:sp>
      <p:sp>
        <p:nvSpPr>
          <p:cNvPr id="13" name="Text 8"/>
          <p:cNvSpPr/>
          <p:nvPr/>
        </p:nvSpPr>
        <p:spPr>
          <a:xfrm>
            <a:off x="2822387" y="4370832"/>
            <a:ext cx="2182307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100" dirty="0">
                <a:solidFill>
                  <a:srgbClr val="5C8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100" dirty="0"/>
          </a:p>
        </p:txBody>
      </p:sp>
      <p:pic>
        <p:nvPicPr>
          <p:cNvPr id="15" name="Image 3" descr="assets/icons/kuehlzellen_whit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3510" y="3024378"/>
            <a:ext cx="480060" cy="48006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5004694" y="3977640"/>
            <a:ext cx="2182307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Lüftungstechnik</a:t>
            </a:r>
            <a:endParaRPr lang="en-US" sz="1400" dirty="0"/>
          </a:p>
        </p:txBody>
      </p:sp>
      <p:sp>
        <p:nvSpPr>
          <p:cNvPr id="17" name="Text 11"/>
          <p:cNvSpPr/>
          <p:nvPr/>
        </p:nvSpPr>
        <p:spPr>
          <a:xfrm>
            <a:off x="5004694" y="4370832"/>
            <a:ext cx="2182307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100" dirty="0">
                <a:solidFill>
                  <a:srgbClr val="5C8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100" dirty="0"/>
          </a:p>
        </p:txBody>
      </p:sp>
      <p:sp>
        <p:nvSpPr>
          <p:cNvPr id="18" name="Shape 12"/>
          <p:cNvSpPr/>
          <p:nvPr/>
        </p:nvSpPr>
        <p:spPr>
          <a:xfrm>
            <a:off x="7798095" y="2788920"/>
            <a:ext cx="960120" cy="960120"/>
          </a:xfrm>
          <a:prstGeom prst="roundRect">
            <a:avLst>
              <a:gd name="adj" fmla="val 20952"/>
            </a:avLst>
          </a:prstGeom>
          <a:solidFill>
            <a:srgbClr val="0070C0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20" name="Text 13"/>
          <p:cNvSpPr/>
          <p:nvPr/>
        </p:nvSpPr>
        <p:spPr>
          <a:xfrm>
            <a:off x="7187001" y="3977640"/>
            <a:ext cx="2182307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Heizung</a:t>
            </a:r>
            <a:endParaRPr lang="en-US" sz="1400" dirty="0"/>
          </a:p>
        </p:txBody>
      </p:sp>
      <p:sp>
        <p:nvSpPr>
          <p:cNvPr id="21" name="Text 14"/>
          <p:cNvSpPr/>
          <p:nvPr/>
        </p:nvSpPr>
        <p:spPr>
          <a:xfrm>
            <a:off x="7187001" y="4370832"/>
            <a:ext cx="2182307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100" dirty="0">
                <a:solidFill>
                  <a:srgbClr val="5C8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100" dirty="0"/>
          </a:p>
        </p:txBody>
      </p:sp>
      <p:sp>
        <p:nvSpPr>
          <p:cNvPr id="22" name="Shape 15"/>
          <p:cNvSpPr/>
          <p:nvPr/>
        </p:nvSpPr>
        <p:spPr>
          <a:xfrm>
            <a:off x="9980402" y="2788920"/>
            <a:ext cx="960120" cy="960120"/>
          </a:xfrm>
          <a:prstGeom prst="roundRect">
            <a:avLst>
              <a:gd name="adj" fmla="val 20952"/>
            </a:avLst>
          </a:prstGeom>
          <a:solidFill>
            <a:srgbClr val="0070C0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pic>
        <p:nvPicPr>
          <p:cNvPr id="23" name="Image 5" descr="assets/icons/service_whit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20432" y="3028950"/>
            <a:ext cx="480060" cy="480060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9369308" y="3977640"/>
            <a:ext cx="2182307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</a:t>
            </a:r>
            <a:endParaRPr lang="en-US" sz="1400" dirty="0"/>
          </a:p>
        </p:txBody>
      </p:sp>
      <p:sp>
        <p:nvSpPr>
          <p:cNvPr id="25" name="Text 17"/>
          <p:cNvSpPr/>
          <p:nvPr/>
        </p:nvSpPr>
        <p:spPr>
          <a:xfrm>
            <a:off x="9369308" y="4370832"/>
            <a:ext cx="2182307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100" dirty="0">
                <a:solidFill>
                  <a:srgbClr val="5C8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100" dirty="0"/>
          </a:p>
        </p:txBody>
      </p:sp>
      <p:sp>
        <p:nvSpPr>
          <p:cNvPr id="26" name="Text 18"/>
          <p:cNvSpPr/>
          <p:nvPr/>
        </p:nvSpPr>
        <p:spPr>
          <a:xfrm>
            <a:off x="640080" y="580644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8FB3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 den folgenden Seiten zeigen wir, was hinter jedem Fachbereich steht.</a:t>
            </a:r>
            <a:endParaRPr lang="en-US" sz="1200" dirty="0"/>
          </a:p>
        </p:txBody>
      </p:sp>
      <p:sp>
        <p:nvSpPr>
          <p:cNvPr id="27" name="Text 19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FB7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8" name="Text 20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FB7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Leistungen im Überblick</a:t>
            </a:r>
            <a:endParaRPr lang="en-US" sz="900" dirty="0"/>
          </a:p>
        </p:txBody>
      </p:sp>
      <p:pic>
        <p:nvPicPr>
          <p:cNvPr id="30" name="Grafik 29" descr="Thermometer">
            <a:extLst>
              <a:ext uri="{FF2B5EF4-FFF2-40B4-BE49-F238E27FC236}">
                <a16:creationId xmlns:a16="http://schemas.microsoft.com/office/drawing/2014/main" id="{94FB5D57-4FFB-2EE1-3B33-0B130CBB7D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001320" y="2987574"/>
            <a:ext cx="553667" cy="55366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27664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UNSERE LEISTUNGEN</a:t>
            </a:r>
            <a:endParaRPr lang="en-US" sz="1300" dirty="0">
              <a:solidFill>
                <a:srgbClr val="FF0000"/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640080" y="987552"/>
            <a:ext cx="621792" cy="621792"/>
          </a:xfrm>
          <a:prstGeom prst="roundRect">
            <a:avLst>
              <a:gd name="adj" fmla="val 28000"/>
            </a:avLst>
          </a:prstGeom>
          <a:solidFill>
            <a:srgbClr val="1470C4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pic>
        <p:nvPicPr>
          <p:cNvPr id="4" name="Image 0" descr="assets/icons/kaeltetechnik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092" y="1130564"/>
            <a:ext cx="335768" cy="33576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426464" y="1005840"/>
            <a:ext cx="42062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Kältetechnik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Shape 3"/>
          <p:cNvSpPr/>
          <p:nvPr/>
        </p:nvSpPr>
        <p:spPr>
          <a:xfrm>
            <a:off x="640080" y="1783080"/>
            <a:ext cx="2080351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7" name="Text 4"/>
          <p:cNvSpPr/>
          <p:nvPr/>
        </p:nvSpPr>
        <p:spPr>
          <a:xfrm>
            <a:off x="640080" y="1773936"/>
            <a:ext cx="2080351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INDUSTRIE &amp; GEWERBE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640080" y="2423160"/>
            <a:ext cx="420624" cy="420624"/>
          </a:xfrm>
          <a:prstGeom prst="roundRect">
            <a:avLst>
              <a:gd name="adj" fmla="val 26087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9" name="Text 6"/>
          <p:cNvSpPr/>
          <p:nvPr/>
        </p:nvSpPr>
        <p:spPr>
          <a:xfrm>
            <a:off x="640080" y="242316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1225296" y="2377440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Planung und Installation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von leistungsstarken Kälteanlagen für Industrie und Gewerbe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1" name="Shape 8"/>
          <p:cNvSpPr/>
          <p:nvPr/>
        </p:nvSpPr>
        <p:spPr>
          <a:xfrm>
            <a:off x="640080" y="3520440"/>
            <a:ext cx="420624" cy="420624"/>
          </a:xfrm>
          <a:prstGeom prst="roundRect">
            <a:avLst>
              <a:gd name="adj" fmla="val 26087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2" name="Text 9"/>
          <p:cNvSpPr/>
          <p:nvPr/>
        </p:nvSpPr>
        <p:spPr>
          <a:xfrm>
            <a:off x="640080" y="352044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1225296" y="3474720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Wartung und Reparatur</a:t>
            </a:r>
            <a:r>
              <a:rPr lang="en-US" sz="135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mit kurzen Reaktionszeiten und festen Serviceintervallen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4" name="Shape 11"/>
          <p:cNvSpPr/>
          <p:nvPr/>
        </p:nvSpPr>
        <p:spPr>
          <a:xfrm>
            <a:off x="640080" y="4617720"/>
            <a:ext cx="420624" cy="420624"/>
          </a:xfrm>
          <a:prstGeom prst="roundRect">
            <a:avLst>
              <a:gd name="adj" fmla="val 26087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5" name="Text 12"/>
          <p:cNvSpPr/>
          <p:nvPr/>
        </p:nvSpPr>
        <p:spPr>
          <a:xfrm>
            <a:off x="640080" y="461772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1225296" y="4572000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Individuelle Lösungen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passgenau für Gewerbe- und Industriekunden konzipiert</a:t>
            </a:r>
            <a:endParaRPr lang="en-US" sz="1350" dirty="0">
              <a:solidFill>
                <a:schemeClr val="bg1"/>
              </a:solidFill>
            </a:endParaRPr>
          </a:p>
        </p:txBody>
      </p:sp>
      <p:pic>
        <p:nvPicPr>
          <p:cNvPr id="18" name="Image 1" descr="assets/r_kael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4562" y="743022"/>
            <a:ext cx="4397358" cy="5056962"/>
          </a:xfrm>
          <a:prstGeom prst="rect">
            <a:avLst/>
          </a:prstGeom>
          <a:effectLst>
            <a:outerShdw blurRad="228600" dist="76200" dir="5400000" algn="bl" rotWithShape="0">
              <a:srgbClr val="0B2E4F">
                <a:alpha val="14000"/>
              </a:srgbClr>
            </a:outerShdw>
          </a:effectLst>
        </p:spPr>
      </p:pic>
      <p:sp>
        <p:nvSpPr>
          <p:cNvPr id="19" name="Text 15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0" name="Text 16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· Kältetechnik</a:t>
            </a:r>
            <a:endParaRPr lang="en-US" sz="9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0255" y="5029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UNSERE LEISTUNGEN</a:t>
            </a:r>
            <a:endParaRPr lang="en-US" sz="1300" dirty="0">
              <a:solidFill>
                <a:srgbClr val="FF0000"/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6355080" y="987552"/>
            <a:ext cx="621792" cy="621792"/>
          </a:xfrm>
          <a:prstGeom prst="roundRect">
            <a:avLst>
              <a:gd name="adj" fmla="val 28000"/>
            </a:avLst>
          </a:prstGeom>
          <a:solidFill>
            <a:srgbClr val="1470C4"/>
          </a:solidFill>
          <a:ln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5" name="Text 2"/>
          <p:cNvSpPr/>
          <p:nvPr/>
        </p:nvSpPr>
        <p:spPr>
          <a:xfrm>
            <a:off x="7141464" y="1005840"/>
            <a:ext cx="42062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Klimatechnik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Shape 3"/>
          <p:cNvSpPr/>
          <p:nvPr/>
        </p:nvSpPr>
        <p:spPr>
          <a:xfrm>
            <a:off x="6355080" y="1783080"/>
            <a:ext cx="1609893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7" name="Text 4"/>
          <p:cNvSpPr/>
          <p:nvPr/>
        </p:nvSpPr>
        <p:spPr>
          <a:xfrm>
            <a:off x="6355080" y="1773936"/>
            <a:ext cx="1609893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GEWERBE &amp; BÜRO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6355080" y="2423160"/>
            <a:ext cx="420624" cy="420624"/>
          </a:xfrm>
          <a:prstGeom prst="roundRect">
            <a:avLst>
              <a:gd name="adj" fmla="val 26087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9" name="Text 6"/>
          <p:cNvSpPr/>
          <p:nvPr/>
        </p:nvSpPr>
        <p:spPr>
          <a:xfrm>
            <a:off x="6355080" y="242316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6940296" y="2377440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Klimaanlagen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für Geschäftsräume mit zuverlässiger, ganzjähriger Leistung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1" name="Shape 8"/>
          <p:cNvSpPr/>
          <p:nvPr/>
        </p:nvSpPr>
        <p:spPr>
          <a:xfrm>
            <a:off x="6355080" y="3520440"/>
            <a:ext cx="420624" cy="420624"/>
          </a:xfrm>
          <a:prstGeom prst="roundRect">
            <a:avLst>
              <a:gd name="adj" fmla="val 26087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2" name="Text 9"/>
          <p:cNvSpPr/>
          <p:nvPr/>
        </p:nvSpPr>
        <p:spPr>
          <a:xfrm>
            <a:off x="6355080" y="352044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6940296" y="3474720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Energiesparende Lösungen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dank moderner, effizienter Anlagentechnik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4" name="Shape 11"/>
          <p:cNvSpPr/>
          <p:nvPr/>
        </p:nvSpPr>
        <p:spPr>
          <a:xfrm>
            <a:off x="6355080" y="4617720"/>
            <a:ext cx="420624" cy="420624"/>
          </a:xfrm>
          <a:prstGeom prst="roundRect">
            <a:avLst>
              <a:gd name="adj" fmla="val 26087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5" name="Text 12"/>
          <p:cNvSpPr/>
          <p:nvPr/>
        </p:nvSpPr>
        <p:spPr>
          <a:xfrm>
            <a:off x="6355080" y="461772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6940296" y="4572000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Regelmäßige Wartung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 Service für dauerhafte Betriebssicherheit</a:t>
            </a:r>
            <a:endParaRPr lang="en-US" sz="1350" dirty="0">
              <a:solidFill>
                <a:schemeClr val="bg1"/>
              </a:solidFill>
            </a:endParaRPr>
          </a:p>
        </p:txBody>
      </p:sp>
      <p:pic>
        <p:nvPicPr>
          <p:cNvPr id="18" name="Image 1" descr="assets/r_klima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704" y="1466332"/>
            <a:ext cx="4846320" cy="3657600"/>
          </a:xfrm>
          <a:prstGeom prst="rect">
            <a:avLst/>
          </a:prstGeom>
          <a:effectLst>
            <a:outerShdw blurRad="228600" dist="76200" dir="5400000" algn="bl" rotWithShape="0">
              <a:srgbClr val="0B2E4F">
                <a:alpha val="14000"/>
              </a:srgbClr>
            </a:outerShdw>
          </a:effectLst>
        </p:spPr>
      </p:pic>
      <p:sp>
        <p:nvSpPr>
          <p:cNvPr id="19" name="Text 15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0" name="Text 16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Klimatechnik</a:t>
            </a:r>
            <a:endParaRPr lang="en-US" sz="900" dirty="0"/>
          </a:p>
        </p:txBody>
      </p:sp>
      <p:pic>
        <p:nvPicPr>
          <p:cNvPr id="21" name="Image 3" descr="assets/icons/kuehlzellen_white.png">
            <a:extLst>
              <a:ext uri="{FF2B5EF4-FFF2-40B4-BE49-F238E27FC236}">
                <a16:creationId xmlns:a16="http://schemas.microsoft.com/office/drawing/2014/main" id="{EAEFEA2F-C919-78C7-E429-60D9113B6E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5946" y="1033272"/>
            <a:ext cx="480060" cy="48006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UNSERE LEISTUNGEN</a:t>
            </a:r>
            <a:endParaRPr lang="en-US" sz="1300" dirty="0">
              <a:solidFill>
                <a:srgbClr val="FF000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96112"/>
            <a:ext cx="91440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Lüftungstechnik, Heizung &amp; Service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783080"/>
            <a:ext cx="3429000" cy="4160520"/>
          </a:xfrm>
          <a:prstGeom prst="roundRect">
            <a:avLst>
              <a:gd name="adj" fmla="val 3200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5" name="Shape 3"/>
          <p:cNvSpPr/>
          <p:nvPr/>
        </p:nvSpPr>
        <p:spPr>
          <a:xfrm>
            <a:off x="1005840" y="2148840"/>
            <a:ext cx="713232" cy="713232"/>
          </a:xfrm>
          <a:prstGeom prst="roundRect">
            <a:avLst>
              <a:gd name="adj" fmla="val 28000"/>
            </a:avLst>
          </a:prstGeom>
          <a:solidFill>
            <a:srgbClr val="1470C4"/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7" name="Text 4"/>
          <p:cNvSpPr/>
          <p:nvPr/>
        </p:nvSpPr>
        <p:spPr>
          <a:xfrm>
            <a:off x="3291840" y="2148840"/>
            <a:ext cx="5029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buNone/>
            </a:pPr>
            <a:r>
              <a:rPr lang="en-US" sz="2200" b="1" dirty="0">
                <a:solidFill>
                  <a:srgbClr val="D7E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1005840" y="3044952"/>
            <a:ext cx="2697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Lüftungstechnik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1005840" y="3566160"/>
            <a:ext cx="2743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Maßgeschneiderte Lüftungsanlagen</a:t>
            </a:r>
            <a:endParaRPr lang="en-US" sz="1350" dirty="0"/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Hochwertige Materialien, effiziente Lüftung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1005840" y="5376672"/>
            <a:ext cx="2362627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1" name="Text 8"/>
          <p:cNvSpPr/>
          <p:nvPr/>
        </p:nvSpPr>
        <p:spPr>
          <a:xfrm>
            <a:off x="1005840" y="5367528"/>
            <a:ext cx="2362627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HOCHWERTIGE AUSFÜHRUNG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4408170" y="1783080"/>
            <a:ext cx="3429000" cy="4160520"/>
          </a:xfrm>
          <a:prstGeom prst="roundRect">
            <a:avLst>
              <a:gd name="adj" fmla="val 3200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3" name="Shape 10"/>
          <p:cNvSpPr/>
          <p:nvPr/>
        </p:nvSpPr>
        <p:spPr>
          <a:xfrm>
            <a:off x="4754880" y="2148840"/>
            <a:ext cx="713232" cy="713232"/>
          </a:xfrm>
          <a:prstGeom prst="roundRect">
            <a:avLst>
              <a:gd name="adj" fmla="val 28000"/>
            </a:avLst>
          </a:prstGeom>
          <a:solidFill>
            <a:srgbClr val="1470C4"/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5" name="Text 11"/>
          <p:cNvSpPr/>
          <p:nvPr/>
        </p:nvSpPr>
        <p:spPr>
          <a:xfrm>
            <a:off x="7040880" y="2148840"/>
            <a:ext cx="5029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buNone/>
            </a:pPr>
            <a:r>
              <a:rPr lang="en-US" sz="2200" b="1" dirty="0">
                <a:solidFill>
                  <a:srgbClr val="D7E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200" dirty="0"/>
          </a:p>
        </p:txBody>
      </p:sp>
      <p:sp>
        <p:nvSpPr>
          <p:cNvPr id="16" name="Text 12"/>
          <p:cNvSpPr/>
          <p:nvPr/>
        </p:nvSpPr>
        <p:spPr>
          <a:xfrm>
            <a:off x="4754880" y="3044952"/>
            <a:ext cx="2697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Heizung</a:t>
            </a:r>
            <a:endParaRPr lang="en-US" sz="1900" dirty="0"/>
          </a:p>
        </p:txBody>
      </p:sp>
      <p:sp>
        <p:nvSpPr>
          <p:cNvPr id="17" name="Text 13"/>
          <p:cNvSpPr/>
          <p:nvPr/>
        </p:nvSpPr>
        <p:spPr>
          <a:xfrm>
            <a:off x="4754880" y="3566160"/>
            <a:ext cx="2743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Spezielle Lösungen</a:t>
            </a:r>
            <a:endParaRPr lang="en-US" sz="1350" dirty="0"/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Innovative, individuell konzipierte Technik</a:t>
            </a:r>
            <a:endParaRPr lang="en-US" sz="1350" dirty="0"/>
          </a:p>
        </p:txBody>
      </p:sp>
      <p:sp>
        <p:nvSpPr>
          <p:cNvPr id="18" name="Shape 14"/>
          <p:cNvSpPr/>
          <p:nvPr/>
        </p:nvSpPr>
        <p:spPr>
          <a:xfrm>
            <a:off x="4754880" y="5376672"/>
            <a:ext cx="2268535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9" name="Text 15"/>
          <p:cNvSpPr/>
          <p:nvPr/>
        </p:nvSpPr>
        <p:spPr>
          <a:xfrm>
            <a:off x="4754880" y="5367528"/>
            <a:ext cx="2268535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INDIVIDUELLE KONZEPTE</a:t>
            </a:r>
            <a:endParaRPr lang="en-US" sz="1050" dirty="0"/>
          </a:p>
        </p:txBody>
      </p:sp>
      <p:sp>
        <p:nvSpPr>
          <p:cNvPr id="20" name="Shape 16"/>
          <p:cNvSpPr/>
          <p:nvPr/>
        </p:nvSpPr>
        <p:spPr>
          <a:xfrm>
            <a:off x="8138160" y="1783080"/>
            <a:ext cx="3429000" cy="4160520"/>
          </a:xfrm>
          <a:prstGeom prst="roundRect">
            <a:avLst>
              <a:gd name="adj" fmla="val 3200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21" name="Shape 17"/>
          <p:cNvSpPr/>
          <p:nvPr/>
        </p:nvSpPr>
        <p:spPr>
          <a:xfrm>
            <a:off x="8503920" y="2148840"/>
            <a:ext cx="713232" cy="713232"/>
          </a:xfrm>
          <a:prstGeom prst="roundRect">
            <a:avLst>
              <a:gd name="adj" fmla="val 28000"/>
            </a:avLst>
          </a:prstGeom>
          <a:solidFill>
            <a:srgbClr val="1470C4"/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pic>
        <p:nvPicPr>
          <p:cNvPr id="22" name="Image 2" descr="assets/icons/service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7963" y="2312883"/>
            <a:ext cx="385145" cy="38514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10789920" y="2148840"/>
            <a:ext cx="5029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buNone/>
            </a:pPr>
            <a:r>
              <a:rPr lang="en-US" sz="2200" b="1" dirty="0">
                <a:solidFill>
                  <a:srgbClr val="D7E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200" dirty="0"/>
          </a:p>
        </p:txBody>
      </p:sp>
      <p:sp>
        <p:nvSpPr>
          <p:cNvPr id="24" name="Text 19"/>
          <p:cNvSpPr/>
          <p:nvPr/>
        </p:nvSpPr>
        <p:spPr>
          <a:xfrm>
            <a:off x="8503920" y="3044952"/>
            <a:ext cx="2697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</a:t>
            </a:r>
            <a:endParaRPr lang="en-US" sz="1900" dirty="0"/>
          </a:p>
        </p:txBody>
      </p:sp>
      <p:sp>
        <p:nvSpPr>
          <p:cNvPr id="25" name="Text 20"/>
          <p:cNvSpPr/>
          <p:nvPr/>
        </p:nvSpPr>
        <p:spPr>
          <a:xfrm>
            <a:off x="8503920" y="3566160"/>
            <a:ext cx="2743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Umfassender Kundenservice und Support</a:t>
            </a:r>
            <a:endParaRPr lang="en-US" sz="1350" dirty="0"/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Schnelle Reaktionszeiten, zuverlässige Wartung</a:t>
            </a:r>
            <a:endParaRPr lang="en-US" sz="1350" dirty="0"/>
          </a:p>
        </p:txBody>
      </p:sp>
      <p:sp>
        <p:nvSpPr>
          <p:cNvPr id="26" name="Shape 21"/>
          <p:cNvSpPr/>
          <p:nvPr/>
        </p:nvSpPr>
        <p:spPr>
          <a:xfrm>
            <a:off x="8503920" y="5376672"/>
            <a:ext cx="2362627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27" name="Text 22"/>
          <p:cNvSpPr/>
          <p:nvPr/>
        </p:nvSpPr>
        <p:spPr>
          <a:xfrm>
            <a:off x="8503920" y="5367528"/>
            <a:ext cx="2362627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SCHNELLE REAKTIONSZEIT</a:t>
            </a:r>
            <a:endParaRPr lang="en-US" sz="1050" dirty="0"/>
          </a:p>
        </p:txBody>
      </p:sp>
      <p:sp>
        <p:nvSpPr>
          <p:cNvPr id="28" name="Text 23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9" name="Text 24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Kühlzellen, Sonderanlagen &amp; Service</a:t>
            </a:r>
            <a:endParaRPr lang="en-US" sz="900" dirty="0"/>
          </a:p>
        </p:txBody>
      </p:sp>
      <p:pic>
        <p:nvPicPr>
          <p:cNvPr id="30" name="Image 0" descr="assets/icons/kaeltetechnik_white_xl.png">
            <a:extLst>
              <a:ext uri="{FF2B5EF4-FFF2-40B4-BE49-F238E27FC236}">
                <a16:creationId xmlns:a16="http://schemas.microsoft.com/office/drawing/2014/main" id="{560DBE82-C2D3-E640-1B00-B76BF5D469A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"/>
          </a:blip>
          <a:stretch>
            <a:fillRect/>
          </a:stretch>
        </p:blipFill>
        <p:spPr>
          <a:xfrm>
            <a:off x="8831580" y="3204972"/>
            <a:ext cx="3886200" cy="3886200"/>
          </a:xfrm>
          <a:prstGeom prst="rect">
            <a:avLst/>
          </a:prstGeom>
        </p:spPr>
      </p:pic>
      <p:pic>
        <p:nvPicPr>
          <p:cNvPr id="31" name="Image 2" descr="assets/icons/klimatechnik_white.png">
            <a:extLst>
              <a:ext uri="{FF2B5EF4-FFF2-40B4-BE49-F238E27FC236}">
                <a16:creationId xmlns:a16="http://schemas.microsoft.com/office/drawing/2014/main" id="{D1FEE666-7E4E-997E-8E9A-76D2884BD3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426" y="2263140"/>
            <a:ext cx="480060" cy="480060"/>
          </a:xfrm>
          <a:prstGeom prst="rect">
            <a:avLst/>
          </a:prstGeom>
        </p:spPr>
      </p:pic>
      <p:pic>
        <p:nvPicPr>
          <p:cNvPr id="32" name="Grafik 31" descr="Thermometer">
            <a:extLst>
              <a:ext uri="{FF2B5EF4-FFF2-40B4-BE49-F238E27FC236}">
                <a16:creationId xmlns:a16="http://schemas.microsoft.com/office/drawing/2014/main" id="{D81D5384-3B2D-8AA4-82EA-643ADFD1B9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34662" y="2221992"/>
            <a:ext cx="553667" cy="55366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ssets/full_bleed_pan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5415" y="0"/>
            <a:ext cx="452628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665415" y="0"/>
            <a:ext cx="4526280" cy="6858000"/>
          </a:xfrm>
          <a:prstGeom prst="rect">
            <a:avLst/>
          </a:prstGeom>
          <a:solidFill>
            <a:srgbClr val="0B2E4F">
              <a:alpha val="20000"/>
            </a:srgbClr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4" name="Text 1"/>
          <p:cNvSpPr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AUSGEWÄHLTE PROJEKTE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640080" y="914400"/>
            <a:ext cx="6400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658368" y="1691640"/>
            <a:ext cx="6309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50" dirty="0">
                <a:solidFill>
                  <a:srgbClr val="C7DC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Industrie, Wissenschaft, Kommunen und Gewerbe vertrauen auf unsere Kälte- und Klimalösungen.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640080" y="2606040"/>
            <a:ext cx="3017520" cy="960120"/>
          </a:xfrm>
          <a:prstGeom prst="roundRect">
            <a:avLst>
              <a:gd name="adj" fmla="val 952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>
              <a:solidFill>
                <a:srgbClr val="0070C0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841248" y="2734056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Siemens</a:t>
            </a:r>
            <a:r>
              <a:rPr lang="en-US" sz="16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AG</a:t>
            </a:r>
          </a:p>
        </p:txBody>
      </p:sp>
      <p:sp>
        <p:nvSpPr>
          <p:cNvPr id="9" name="Text 6"/>
          <p:cNvSpPr/>
          <p:nvPr/>
        </p:nvSpPr>
        <p:spPr>
          <a:xfrm>
            <a:off x="841248" y="3136392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Industrie  ·  Rastatt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Shape 7"/>
          <p:cNvSpPr/>
          <p:nvPr/>
        </p:nvSpPr>
        <p:spPr>
          <a:xfrm>
            <a:off x="3886200" y="2606040"/>
            <a:ext cx="3017520" cy="960120"/>
          </a:xfrm>
          <a:prstGeom prst="roundRect">
            <a:avLst>
              <a:gd name="adj" fmla="val 952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>
              <a:solidFill>
                <a:srgbClr val="0070C0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4087368" y="2734056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Universität Heidelberg</a:t>
            </a:r>
          </a:p>
        </p:txBody>
      </p:sp>
      <p:sp>
        <p:nvSpPr>
          <p:cNvPr id="12" name="Text 9"/>
          <p:cNvSpPr/>
          <p:nvPr/>
        </p:nvSpPr>
        <p:spPr>
          <a:xfrm>
            <a:off x="4087368" y="3136392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Bildung &amp; Forschung  ·  Heidelberg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40080" y="3794760"/>
            <a:ext cx="3017520" cy="960120"/>
          </a:xfrm>
          <a:prstGeom prst="roundRect">
            <a:avLst>
              <a:gd name="adj" fmla="val 952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>
              <a:solidFill>
                <a:srgbClr val="0070C0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841248" y="3922776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Stadtpark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Mannheim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gGmbH</a:t>
            </a:r>
          </a:p>
        </p:txBody>
      </p:sp>
      <p:sp>
        <p:nvSpPr>
          <p:cNvPr id="15" name="Text 12"/>
          <p:cNvSpPr/>
          <p:nvPr/>
        </p:nvSpPr>
        <p:spPr>
          <a:xfrm>
            <a:off x="841248" y="4325112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Kommune</a:t>
            </a: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&amp;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Freizeit</a:t>
            </a: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Mannheim</a:t>
            </a:r>
          </a:p>
        </p:txBody>
      </p:sp>
      <p:sp>
        <p:nvSpPr>
          <p:cNvPr id="16" name="Shape 13"/>
          <p:cNvSpPr/>
          <p:nvPr/>
        </p:nvSpPr>
        <p:spPr>
          <a:xfrm>
            <a:off x="3886200" y="3794760"/>
            <a:ext cx="3017520" cy="960120"/>
          </a:xfrm>
          <a:prstGeom prst="roundRect">
            <a:avLst>
              <a:gd name="adj" fmla="val 952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>
              <a:solidFill>
                <a:srgbClr val="0070C0"/>
              </a:solidFill>
            </a:endParaRPr>
          </a:p>
        </p:txBody>
      </p:sp>
      <p:sp>
        <p:nvSpPr>
          <p:cNvPr id="17" name="Text 14"/>
          <p:cNvSpPr/>
          <p:nvPr/>
        </p:nvSpPr>
        <p:spPr>
          <a:xfrm>
            <a:off x="4087368" y="3922776"/>
            <a:ext cx="27706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 Markt </a:t>
            </a:r>
            <a:r>
              <a:rPr lang="en-U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Mannheim-</a:t>
            </a:r>
            <a:r>
              <a:rPr lang="en-US" sz="1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Neckarau</a:t>
            </a:r>
            <a:endParaRPr lang="en-US" sz="1600" b="1" dirty="0">
              <a:solidFill>
                <a:schemeClr val="accent1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-12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4087368" y="4325112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Gewerbe</a:t>
            </a: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</a:t>
            </a:r>
            <a:r>
              <a:rPr lang="en-US" sz="1200" dirty="0" err="1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Mannhem-Neckarau</a:t>
            </a:r>
            <a:endParaRPr lang="en-US" sz="1200" dirty="0">
              <a:solidFill>
                <a:schemeClr val="bg1"/>
              </a:solidFill>
              <a:latin typeface="Calibri" pitchFamily="34" charset="0"/>
              <a:cs typeface="Calibri" pitchFamily="34" charset="-12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FB7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0" name="Text 17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FB7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Referenzen im Überblick</a:t>
            </a:r>
            <a:endParaRPr lang="en-US" sz="900" dirty="0"/>
          </a:p>
        </p:txBody>
      </p:sp>
      <p:sp>
        <p:nvSpPr>
          <p:cNvPr id="21" name="Shape 10">
            <a:extLst>
              <a:ext uri="{FF2B5EF4-FFF2-40B4-BE49-F238E27FC236}">
                <a16:creationId xmlns:a16="http://schemas.microsoft.com/office/drawing/2014/main" id="{913EA6C6-5DD7-91F5-FCB5-9ADB7DA2331F}"/>
              </a:ext>
            </a:extLst>
          </p:cNvPr>
          <p:cNvSpPr/>
          <p:nvPr/>
        </p:nvSpPr>
        <p:spPr>
          <a:xfrm>
            <a:off x="640080" y="4983480"/>
            <a:ext cx="3017520" cy="960120"/>
          </a:xfrm>
          <a:prstGeom prst="roundRect">
            <a:avLst>
              <a:gd name="adj" fmla="val 952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>
              <a:solidFill>
                <a:srgbClr val="0070C0"/>
              </a:solidFill>
            </a:endParaRPr>
          </a:p>
        </p:txBody>
      </p:sp>
      <p:sp>
        <p:nvSpPr>
          <p:cNvPr id="22" name="Text 11">
            <a:extLst>
              <a:ext uri="{FF2B5EF4-FFF2-40B4-BE49-F238E27FC236}">
                <a16:creationId xmlns:a16="http://schemas.microsoft.com/office/drawing/2014/main" id="{B7A60889-B7C9-0A67-AE36-8BF6B39A1705}"/>
              </a:ext>
            </a:extLst>
          </p:cNvPr>
          <p:cNvSpPr/>
          <p:nvPr/>
        </p:nvSpPr>
        <p:spPr>
          <a:xfrm>
            <a:off x="841248" y="5111496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Landeshaus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Wiesbaden</a:t>
            </a:r>
          </a:p>
        </p:txBody>
      </p:sp>
      <p:sp>
        <p:nvSpPr>
          <p:cNvPr id="23" name="Text 12">
            <a:extLst>
              <a:ext uri="{FF2B5EF4-FFF2-40B4-BE49-F238E27FC236}">
                <a16:creationId xmlns:a16="http://schemas.microsoft.com/office/drawing/2014/main" id="{09BD0D55-6E6C-1F21-CCCB-C220314F7499}"/>
              </a:ext>
            </a:extLst>
          </p:cNvPr>
          <p:cNvSpPr/>
          <p:nvPr/>
        </p:nvSpPr>
        <p:spPr>
          <a:xfrm>
            <a:off x="841248" y="5513832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Hessisches</a:t>
            </a: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Ministerium</a:t>
            </a: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Wiesbaden</a:t>
            </a:r>
          </a:p>
        </p:txBody>
      </p:sp>
      <p:sp>
        <p:nvSpPr>
          <p:cNvPr id="24" name="Shape 13">
            <a:extLst>
              <a:ext uri="{FF2B5EF4-FFF2-40B4-BE49-F238E27FC236}">
                <a16:creationId xmlns:a16="http://schemas.microsoft.com/office/drawing/2014/main" id="{CA606766-D038-269C-A45D-F4DFF72811D2}"/>
              </a:ext>
            </a:extLst>
          </p:cNvPr>
          <p:cNvSpPr/>
          <p:nvPr/>
        </p:nvSpPr>
        <p:spPr>
          <a:xfrm>
            <a:off x="3886200" y="4983480"/>
            <a:ext cx="3017520" cy="960120"/>
          </a:xfrm>
          <a:prstGeom prst="roundRect">
            <a:avLst>
              <a:gd name="adj" fmla="val 952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>
              <a:solidFill>
                <a:srgbClr val="0070C0"/>
              </a:solidFill>
            </a:endParaRPr>
          </a:p>
        </p:txBody>
      </p:sp>
      <p:sp>
        <p:nvSpPr>
          <p:cNvPr id="25" name="Text 14">
            <a:extLst>
              <a:ext uri="{FF2B5EF4-FFF2-40B4-BE49-F238E27FC236}">
                <a16:creationId xmlns:a16="http://schemas.microsoft.com/office/drawing/2014/main" id="{F066307A-061F-1679-2656-B028963B3C95}"/>
              </a:ext>
            </a:extLst>
          </p:cNvPr>
          <p:cNvSpPr/>
          <p:nvPr/>
        </p:nvSpPr>
        <p:spPr>
          <a:xfrm>
            <a:off x="4087368" y="5111496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KCOP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-120"/>
              </a:rPr>
              <a:t>Karlsruhe</a:t>
            </a:r>
          </a:p>
        </p:txBody>
      </p:sp>
      <p:sp>
        <p:nvSpPr>
          <p:cNvPr id="26" name="Text 15">
            <a:extLst>
              <a:ext uri="{FF2B5EF4-FFF2-40B4-BE49-F238E27FC236}">
                <a16:creationId xmlns:a16="http://schemas.microsoft.com/office/drawing/2014/main" id="{D302B538-3A81-AF9F-1123-57A2ED5461FD}"/>
              </a:ext>
            </a:extLst>
          </p:cNvPr>
          <p:cNvSpPr/>
          <p:nvPr/>
        </p:nvSpPr>
        <p:spPr>
          <a:xfrm>
            <a:off x="4087368" y="5513832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KIT</a:t>
            </a:r>
            <a:r>
              <a:rPr lang="en-US" sz="1100" dirty="0">
                <a:solidFill>
                  <a:srgbClr val="8FB3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  <a:cs typeface="Calibri" pitchFamily="34" charset="-120"/>
              </a:rPr>
              <a:t>Karlsruhe, Centrum for Optics  &amp; Photonics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40080" y="1225296"/>
            <a:ext cx="6675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Siemens Rastatt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1808535"/>
            <a:ext cx="6675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Auftraggeber:</a:t>
            </a:r>
            <a:r>
              <a:rPr lang="en-US" sz="135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Siemens AG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640080" y="2176272"/>
            <a:ext cx="1139434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6" name="Text 4"/>
          <p:cNvSpPr/>
          <p:nvPr/>
        </p:nvSpPr>
        <p:spPr>
          <a:xfrm>
            <a:off x="640080" y="2167128"/>
            <a:ext cx="113943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INDUSTRIE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1944106" y="2139696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8" name="Image 0" descr="assets/icons/kaeltetechnik_blu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0517" y="2226107"/>
            <a:ext cx="211226" cy="211226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640080" y="2798064"/>
            <a:ext cx="2880360" cy="1417320"/>
          </a:xfrm>
          <a:prstGeom prst="roundRect">
            <a:avLst>
              <a:gd name="adj" fmla="val 774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0" name="Text 7"/>
          <p:cNvSpPr/>
          <p:nvPr/>
        </p:nvSpPr>
        <p:spPr>
          <a:xfrm>
            <a:off x="640080" y="2871216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640080" y="3666744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ANLAGENLEISTUNG</a:t>
            </a:r>
            <a:endParaRPr lang="en-US" sz="1050" dirty="0">
              <a:solidFill>
                <a:srgbClr val="0070C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640080" y="4489704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LEISTUNGSUMFANG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40080" y="4855464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4" name="Image 1" descr="assets/icons/check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68" y="4920752"/>
            <a:ext cx="180320" cy="180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078992" y="4837176"/>
            <a:ext cx="31272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Erneuerung der bestehenden Kälteanlage 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 Standort Rastatt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7" name="Text 12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18" name="Text 13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· Referenz</a:t>
            </a:r>
            <a:endParaRPr lang="en-US" sz="900" dirty="0"/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80511362-0FB5-5287-502C-F7D2524B57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513" y="1060826"/>
            <a:ext cx="6675119" cy="5019934"/>
          </a:xfrm>
          <a:prstGeom prst="roundRect">
            <a:avLst>
              <a:gd name="adj" fmla="val 4851"/>
            </a:avLst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1969DE3A-F88C-3412-CF82-16474C51EC9D}"/>
              </a:ext>
            </a:extLst>
          </p:cNvPr>
          <p:cNvSpPr/>
          <p:nvPr/>
        </p:nvSpPr>
        <p:spPr>
          <a:xfrm>
            <a:off x="640080" y="544689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1300" dirty="0">
              <a:solidFill>
                <a:srgbClr val="FF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40080" y="1761789"/>
            <a:ext cx="6675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Auftraggeber: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Universität Heidelberg</a:t>
            </a:r>
            <a:endParaRPr lang="en-US" sz="1350" dirty="0">
              <a:solidFill>
                <a:schemeClr val="bg1"/>
              </a:solidFill>
            </a:endParaRPr>
          </a:p>
        </p:txBody>
      </p:sp>
      <p:pic>
        <p:nvPicPr>
          <p:cNvPr id="8" name="Image 0" descr="assets/icons/kaeltetechnik_blu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6722" y="2305400"/>
            <a:ext cx="211226" cy="21122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705368" y="2950509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× 4 MW</a:t>
            </a:r>
            <a:endParaRPr lang="en-US" sz="3200" dirty="0"/>
          </a:p>
        </p:txBody>
      </p:sp>
      <p:sp>
        <p:nvSpPr>
          <p:cNvPr id="11" name="Text 8"/>
          <p:cNvSpPr/>
          <p:nvPr/>
        </p:nvSpPr>
        <p:spPr>
          <a:xfrm>
            <a:off x="705368" y="3746037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AFD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PLATTENWÄRMETAUSCHER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653294" y="4495845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LEISTUNGSUMFANG</a:t>
            </a:r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13" name="Shape 10"/>
          <p:cNvSpPr/>
          <p:nvPr/>
        </p:nvSpPr>
        <p:spPr>
          <a:xfrm>
            <a:off x="705368" y="4934757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4" name="Image 1" descr="assets/icons/check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656" y="5000045"/>
            <a:ext cx="180320" cy="180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078992" y="4843317"/>
            <a:ext cx="5852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Erneuerung der Kälteanlage für das universitäre Rechenzentrum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7" name="Text 12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18" name="Text 13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· Referenz</a:t>
            </a:r>
            <a:endParaRPr lang="en-US" sz="900" dirty="0"/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id="{FF88E6C7-3792-2DDA-18B9-55E11F2C38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7" r="8738"/>
          <a:stretch/>
        </p:blipFill>
        <p:spPr bwMode="auto">
          <a:xfrm>
            <a:off x="7479792" y="1207240"/>
            <a:ext cx="3993626" cy="4794959"/>
          </a:xfrm>
          <a:prstGeom prst="roundRect">
            <a:avLst>
              <a:gd name="adj" fmla="val 460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1">
            <a:extLst>
              <a:ext uri="{FF2B5EF4-FFF2-40B4-BE49-F238E27FC236}">
                <a16:creationId xmlns:a16="http://schemas.microsoft.com/office/drawing/2014/main" id="{930CC5A0-4D78-4C43-2B00-BE9787EC3CFE}"/>
              </a:ext>
            </a:extLst>
          </p:cNvPr>
          <p:cNvSpPr/>
          <p:nvPr/>
        </p:nvSpPr>
        <p:spPr>
          <a:xfrm>
            <a:off x="653294" y="1231437"/>
            <a:ext cx="6675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Rechenzentrum Heidelberg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6" name="Shape 3">
            <a:extLst>
              <a:ext uri="{FF2B5EF4-FFF2-40B4-BE49-F238E27FC236}">
                <a16:creationId xmlns:a16="http://schemas.microsoft.com/office/drawing/2014/main" id="{978132EB-49E5-06BF-6820-7F12FB633C95}"/>
              </a:ext>
            </a:extLst>
          </p:cNvPr>
          <p:cNvSpPr/>
          <p:nvPr/>
        </p:nvSpPr>
        <p:spPr>
          <a:xfrm>
            <a:off x="653294" y="2182413"/>
            <a:ext cx="2080351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27" name="Text 4">
            <a:extLst>
              <a:ext uri="{FF2B5EF4-FFF2-40B4-BE49-F238E27FC236}">
                <a16:creationId xmlns:a16="http://schemas.microsoft.com/office/drawing/2014/main" id="{1B4AA54F-31F9-4249-F4A1-ADD341EAFAC9}"/>
              </a:ext>
            </a:extLst>
          </p:cNvPr>
          <p:cNvSpPr/>
          <p:nvPr/>
        </p:nvSpPr>
        <p:spPr>
          <a:xfrm>
            <a:off x="653294" y="2173269"/>
            <a:ext cx="2080351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BILDUNG &amp; FORSCHUNG</a:t>
            </a:r>
            <a:endParaRPr lang="en-US" sz="1050" dirty="0"/>
          </a:p>
        </p:txBody>
      </p:sp>
      <p:sp>
        <p:nvSpPr>
          <p:cNvPr id="28" name="Shape 5">
            <a:extLst>
              <a:ext uri="{FF2B5EF4-FFF2-40B4-BE49-F238E27FC236}">
                <a16:creationId xmlns:a16="http://schemas.microsoft.com/office/drawing/2014/main" id="{06BFB626-B567-BDD7-7F5E-97E360000CA7}"/>
              </a:ext>
            </a:extLst>
          </p:cNvPr>
          <p:cNvSpPr/>
          <p:nvPr/>
        </p:nvSpPr>
        <p:spPr>
          <a:xfrm>
            <a:off x="2898237" y="2145837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29" name="Image 0" descr="assets/icons/kaeltetechnik_blue.png">
            <a:extLst>
              <a:ext uri="{FF2B5EF4-FFF2-40B4-BE49-F238E27FC236}">
                <a16:creationId xmlns:a16="http://schemas.microsoft.com/office/drawing/2014/main" id="{F705A365-923C-AF0F-0FBD-319BC50E8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648" y="2232248"/>
            <a:ext cx="211226" cy="211226"/>
          </a:xfrm>
          <a:prstGeom prst="rect">
            <a:avLst/>
          </a:prstGeom>
        </p:spPr>
      </p:pic>
      <p:sp>
        <p:nvSpPr>
          <p:cNvPr id="30" name="Shape 6">
            <a:extLst>
              <a:ext uri="{FF2B5EF4-FFF2-40B4-BE49-F238E27FC236}">
                <a16:creationId xmlns:a16="http://schemas.microsoft.com/office/drawing/2014/main" id="{6C10D9B4-8415-B202-42C9-E1F0E9F2E9D7}"/>
              </a:ext>
            </a:extLst>
          </p:cNvPr>
          <p:cNvSpPr/>
          <p:nvPr/>
        </p:nvSpPr>
        <p:spPr>
          <a:xfrm>
            <a:off x="653294" y="2804205"/>
            <a:ext cx="2880360" cy="1417320"/>
          </a:xfrm>
          <a:prstGeom prst="roundRect">
            <a:avLst>
              <a:gd name="adj" fmla="val 774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31" name="Text 7">
            <a:extLst>
              <a:ext uri="{FF2B5EF4-FFF2-40B4-BE49-F238E27FC236}">
                <a16:creationId xmlns:a16="http://schemas.microsoft.com/office/drawing/2014/main" id="{FB458FCD-3FE6-F5AB-5389-D912D6EC0C1E}"/>
              </a:ext>
            </a:extLst>
          </p:cNvPr>
          <p:cNvSpPr/>
          <p:nvPr/>
        </p:nvSpPr>
        <p:spPr>
          <a:xfrm>
            <a:off x="653294" y="2877357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× 4 MW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2" name="Text 8">
            <a:extLst>
              <a:ext uri="{FF2B5EF4-FFF2-40B4-BE49-F238E27FC236}">
                <a16:creationId xmlns:a16="http://schemas.microsoft.com/office/drawing/2014/main" id="{506032E9-1098-0E12-5A5E-36075EBA99A3}"/>
              </a:ext>
            </a:extLst>
          </p:cNvPr>
          <p:cNvSpPr/>
          <p:nvPr/>
        </p:nvSpPr>
        <p:spPr>
          <a:xfrm>
            <a:off x="653294" y="3672885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PLATTENWÄRMETAUSCHER</a:t>
            </a:r>
            <a:endParaRPr lang="en-US" sz="1050" dirty="0">
              <a:solidFill>
                <a:srgbClr val="0070C0"/>
              </a:solidFill>
            </a:endParaRPr>
          </a:p>
        </p:txBody>
      </p:sp>
      <p:sp>
        <p:nvSpPr>
          <p:cNvPr id="33" name="Shape 10">
            <a:extLst>
              <a:ext uri="{FF2B5EF4-FFF2-40B4-BE49-F238E27FC236}">
                <a16:creationId xmlns:a16="http://schemas.microsoft.com/office/drawing/2014/main" id="{00B6C0A3-BF76-FB97-BBD6-843A6238CA5B}"/>
              </a:ext>
            </a:extLst>
          </p:cNvPr>
          <p:cNvSpPr/>
          <p:nvPr/>
        </p:nvSpPr>
        <p:spPr>
          <a:xfrm>
            <a:off x="653294" y="4861605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34" name="Image 1" descr="assets/icons/check_blue.png">
            <a:extLst>
              <a:ext uri="{FF2B5EF4-FFF2-40B4-BE49-F238E27FC236}">
                <a16:creationId xmlns:a16="http://schemas.microsoft.com/office/drawing/2014/main" id="{2051B110-E2C3-8A53-81A3-D7374FF233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582" y="4926893"/>
            <a:ext cx="180320" cy="180320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F8B15136-687E-B759-E0F5-F0C5399576A1}"/>
              </a:ext>
            </a:extLst>
          </p:cNvPr>
          <p:cNvSpPr/>
          <p:nvPr/>
        </p:nvSpPr>
        <p:spPr>
          <a:xfrm>
            <a:off x="640080" y="544689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1300" dirty="0">
              <a:solidFill>
                <a:srgbClr val="FF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40080" y="863449"/>
            <a:ext cx="6675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Luisenpark Mannheim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1393801"/>
            <a:ext cx="6675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Auftraggeber: </a:t>
            </a: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Stadtpark Mannheim gGmbH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640080" y="1814425"/>
            <a:ext cx="1986260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6" name="Text 4"/>
          <p:cNvSpPr/>
          <p:nvPr/>
        </p:nvSpPr>
        <p:spPr>
          <a:xfrm>
            <a:off x="640080" y="1805281"/>
            <a:ext cx="19862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KOMMUNE &amp; FREIZEIT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2790932" y="1777849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8" name="Image 0" descr="assets/icons/kaeltetechnik_blu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7342" y="1864260"/>
            <a:ext cx="211226" cy="211226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640080" y="2436217"/>
            <a:ext cx="2880360" cy="1417320"/>
          </a:xfrm>
          <a:prstGeom prst="roundRect">
            <a:avLst>
              <a:gd name="adj" fmla="val 774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0" name="Text 7"/>
          <p:cNvSpPr/>
          <p:nvPr/>
        </p:nvSpPr>
        <p:spPr>
          <a:xfrm>
            <a:off x="640080" y="2509369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640080" y="3304897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WÄRMEPUMPE</a:t>
            </a:r>
            <a:endParaRPr lang="en-US" sz="1050" dirty="0">
              <a:solidFill>
                <a:srgbClr val="0070C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640080" y="4127857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LEISTUNGSUMFANG</a:t>
            </a:r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40080" y="4493617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4" name="Image 1" descr="assets/icons/check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68" y="4558905"/>
            <a:ext cx="180320" cy="180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078992" y="4475329"/>
            <a:ext cx="5852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Kälteanlage für das Pinguin-Gehege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6" name="Shape 12"/>
          <p:cNvSpPr/>
          <p:nvPr/>
        </p:nvSpPr>
        <p:spPr>
          <a:xfrm>
            <a:off x="640080" y="5023969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7" name="Image 2" descr="assets/icons/check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68" y="5089257"/>
            <a:ext cx="180320" cy="18032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078992" y="5005681"/>
            <a:ext cx="5852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Kühlung für das große Aquarium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9" name="Shape 14"/>
          <p:cNvSpPr/>
          <p:nvPr/>
        </p:nvSpPr>
        <p:spPr>
          <a:xfrm>
            <a:off x="640080" y="5554321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20" name="Image 3" descr="assets/icons/check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68" y="5619609"/>
            <a:ext cx="180320" cy="18032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078992" y="5536033"/>
            <a:ext cx="5852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Fußbodenheizung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23" name="Text 16"/>
          <p:cNvSpPr/>
          <p:nvPr/>
        </p:nvSpPr>
        <p:spPr>
          <a:xfrm>
            <a:off x="548640" y="6223113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4" name="Text 17"/>
          <p:cNvSpPr/>
          <p:nvPr/>
        </p:nvSpPr>
        <p:spPr>
          <a:xfrm>
            <a:off x="7985455" y="6223113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· Referenz</a:t>
            </a:r>
            <a:endParaRPr lang="en-US" sz="900" dirty="0"/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99D10125-4AF2-0320-B488-E48F9FF55D0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500" r="12500"/>
          <a:stretch>
            <a:fillRect/>
          </a:stretch>
        </p:blipFill>
        <p:spPr>
          <a:xfrm>
            <a:off x="8507140" y="3510637"/>
            <a:ext cx="2702127" cy="2702127"/>
          </a:xfrm>
          <a:prstGeom prst="roundRect">
            <a:avLst>
              <a:gd name="adj" fmla="val 4102"/>
            </a:avLst>
          </a:prstGeom>
        </p:spPr>
      </p:pic>
      <p:sp>
        <p:nvSpPr>
          <p:cNvPr id="22" name="Text 0">
            <a:extLst>
              <a:ext uri="{FF2B5EF4-FFF2-40B4-BE49-F238E27FC236}">
                <a16:creationId xmlns:a16="http://schemas.microsoft.com/office/drawing/2014/main" id="{218B64CB-AB05-4EF0-FA30-DE8AD2172E06}"/>
              </a:ext>
            </a:extLst>
          </p:cNvPr>
          <p:cNvSpPr/>
          <p:nvPr/>
        </p:nvSpPr>
        <p:spPr>
          <a:xfrm>
            <a:off x="640080" y="544689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1300" dirty="0">
              <a:solidFill>
                <a:srgbClr val="FF0000"/>
              </a:solidFill>
            </a:endParaRPr>
          </a:p>
        </p:txBody>
      </p:sp>
      <p:pic>
        <p:nvPicPr>
          <p:cNvPr id="2" name="Image 0" descr="assets/icons/kaeltetechnik_white_xl.png">
            <a:extLst>
              <a:ext uri="{FF2B5EF4-FFF2-40B4-BE49-F238E27FC236}">
                <a16:creationId xmlns:a16="http://schemas.microsoft.com/office/drawing/2014/main" id="{2E8BCFA2-40F1-2928-0355-940663C71E99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7000"/>
          </a:blip>
          <a:stretch>
            <a:fillRect/>
          </a:stretch>
        </p:blipFill>
        <p:spPr>
          <a:xfrm>
            <a:off x="-711220" y="3592933"/>
            <a:ext cx="3886200" cy="3886200"/>
          </a:xfrm>
          <a:prstGeom prst="rect">
            <a:avLst/>
          </a:prstGeom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id="{C6A3D8CE-A6E1-65DF-06CE-08BE6C1219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" t="13427" r="5413" b="19692"/>
          <a:stretch>
            <a:fillRect/>
          </a:stretch>
        </p:blipFill>
        <p:spPr bwMode="auto">
          <a:xfrm>
            <a:off x="8489919" y="544689"/>
            <a:ext cx="2736571" cy="2736571"/>
          </a:xfrm>
          <a:prstGeom prst="roundRect">
            <a:avLst>
              <a:gd name="adj" fmla="val 4645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AA4A1EE0-907E-B025-2325-23946F0729D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403" t="18153" r="5947" b="17611"/>
          <a:stretch>
            <a:fillRect/>
          </a:stretch>
        </p:blipFill>
        <p:spPr>
          <a:xfrm>
            <a:off x="5489857" y="544689"/>
            <a:ext cx="2737964" cy="2737964"/>
          </a:xfrm>
          <a:prstGeom prst="roundRect">
            <a:avLst>
              <a:gd name="adj" fmla="val 3788"/>
            </a:avLst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A5BFCB1B-5DA4-0E44-3148-5FC44D6F9D1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2061" t="1764" r="32276" b="1561"/>
          <a:stretch>
            <a:fillRect/>
          </a:stretch>
        </p:blipFill>
        <p:spPr>
          <a:xfrm>
            <a:off x="5466100" y="3539434"/>
            <a:ext cx="2761721" cy="2698003"/>
          </a:xfrm>
          <a:prstGeom prst="roundRect">
            <a:avLst>
              <a:gd name="adj" fmla="val 4312"/>
            </a:avLst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40080" y="838200"/>
            <a:ext cx="4617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 Markt Mannheim-</a:t>
            </a:r>
            <a:r>
              <a:rPr lang="en-US" sz="2400" b="1" dirty="0" err="1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Neckarau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1368552"/>
            <a:ext cx="6675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Auftraggeber: </a:t>
            </a:r>
            <a:r>
              <a:rPr lang="en-US" sz="135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Diringer &amp; Scheidel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640080" y="1789176"/>
            <a:ext cx="951250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6" name="Text 4"/>
          <p:cNvSpPr/>
          <p:nvPr/>
        </p:nvSpPr>
        <p:spPr>
          <a:xfrm>
            <a:off x="640080" y="1780032"/>
            <a:ext cx="95125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GEWERBE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1755922" y="1752600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8" name="Image 0" descr="assets/icons/klimatechnik_blu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333" y="1839011"/>
            <a:ext cx="211226" cy="211226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640080" y="2410967"/>
            <a:ext cx="2880360" cy="1884073"/>
          </a:xfrm>
          <a:prstGeom prst="roundRect">
            <a:avLst>
              <a:gd name="adj" fmla="val 774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0" name="Text 7"/>
          <p:cNvSpPr/>
          <p:nvPr/>
        </p:nvSpPr>
        <p:spPr>
          <a:xfrm>
            <a:off x="640080" y="2484120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73.000 m³/h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623796" y="2435558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50" dirty="0" err="1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Lüftungsanlage</a:t>
            </a:r>
            <a:endParaRPr lang="en-US" sz="1200" dirty="0">
              <a:solidFill>
                <a:srgbClr val="0070C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640080" y="4279801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LEISTUNGSUMFANG</a:t>
            </a:r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40080" y="4645561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4" name="Image 1" descr="assets/icons/check_blu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68" y="4710849"/>
            <a:ext cx="180320" cy="180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073582" y="4684773"/>
            <a:ext cx="10478338" cy="14207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Lüftungsanlage für drei Etagen installiert (73.000 m³/h)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Gleichmäßige und effiziente Luftverteilung im gesamten Gebäude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Kältetechnische Versorgung über neue Kaltwasseranlage und Verflüssiger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Sichtbare Leitungsführung auf dem Dach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</a:rPr>
              <a:t>Zuverlässige Versorgung der Direktverdampfer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</a:rPr>
              <a:t>Kältemittelleitungen witterungs- und mechanisch geschützt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de-DE" sz="1100" dirty="0">
                <a:solidFill>
                  <a:schemeClr val="bg1"/>
                </a:solidFill>
              </a:rPr>
              <a:t>Körperschalldämmende Maßnahmen zur Geräuschreduzierung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7" name="Text 12"/>
          <p:cNvSpPr/>
          <p:nvPr/>
        </p:nvSpPr>
        <p:spPr>
          <a:xfrm>
            <a:off x="548640" y="6151273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18" name="Text 13"/>
          <p:cNvSpPr/>
          <p:nvPr/>
        </p:nvSpPr>
        <p:spPr>
          <a:xfrm>
            <a:off x="7985455" y="6151273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· Referenz</a:t>
            </a:r>
            <a:endParaRPr lang="en-US" sz="900" dirty="0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0ADA5AEF-32EB-77A4-409B-15A43E1D6681}"/>
              </a:ext>
            </a:extLst>
          </p:cNvPr>
          <p:cNvSpPr/>
          <p:nvPr/>
        </p:nvSpPr>
        <p:spPr>
          <a:xfrm>
            <a:off x="640080" y="544689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1300" dirty="0">
              <a:solidFill>
                <a:srgbClr val="FF0000"/>
              </a:solidFill>
            </a:endParaRP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27AE0AED-A1B7-815C-E196-C97F8D9946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3353" y="1533144"/>
            <a:ext cx="6084851" cy="4563638"/>
          </a:xfrm>
          <a:prstGeom prst="roundRect">
            <a:avLst>
              <a:gd name="adj" fmla="val 2936"/>
            </a:avLst>
          </a:prstGeom>
        </p:spPr>
      </p:pic>
      <p:sp>
        <p:nvSpPr>
          <p:cNvPr id="26" name="Text 7">
            <a:extLst>
              <a:ext uri="{FF2B5EF4-FFF2-40B4-BE49-F238E27FC236}">
                <a16:creationId xmlns:a16="http://schemas.microsoft.com/office/drawing/2014/main" id="{DFDC7D27-0063-9555-B766-AF248C50946D}"/>
              </a:ext>
            </a:extLst>
          </p:cNvPr>
          <p:cNvSpPr/>
          <p:nvPr/>
        </p:nvSpPr>
        <p:spPr>
          <a:xfrm>
            <a:off x="613379" y="3261360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450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27" name="Text 8">
            <a:extLst>
              <a:ext uri="{FF2B5EF4-FFF2-40B4-BE49-F238E27FC236}">
                <a16:creationId xmlns:a16="http://schemas.microsoft.com/office/drawing/2014/main" id="{617B0FE4-A7D8-E439-B7BA-45F53D277D66}"/>
              </a:ext>
            </a:extLst>
          </p:cNvPr>
          <p:cNvSpPr/>
          <p:nvPr/>
        </p:nvSpPr>
        <p:spPr>
          <a:xfrm>
            <a:off x="640080" y="3243033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50" dirty="0" err="1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Kältemaschine</a:t>
            </a:r>
            <a:endParaRPr lang="en-US" sz="1050" dirty="0">
              <a:solidFill>
                <a:srgbClr val="0070C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608EE-4552-5AF9-CE42-899013819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>
            <a:extLst>
              <a:ext uri="{FF2B5EF4-FFF2-40B4-BE49-F238E27FC236}">
                <a16:creationId xmlns:a16="http://schemas.microsoft.com/office/drawing/2014/main" id="{0768C733-49A9-8946-A453-2EAEEC528ED9}"/>
              </a:ext>
            </a:extLst>
          </p:cNvPr>
          <p:cNvSpPr/>
          <p:nvPr/>
        </p:nvSpPr>
        <p:spPr>
          <a:xfrm>
            <a:off x="640080" y="1008936"/>
            <a:ext cx="6675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Landeshaus Wiesbaden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2DE3517B-A67D-E5D6-735D-A89A7A90D8FA}"/>
              </a:ext>
            </a:extLst>
          </p:cNvPr>
          <p:cNvSpPr/>
          <p:nvPr/>
        </p:nvSpPr>
        <p:spPr>
          <a:xfrm>
            <a:off x="640080" y="1539288"/>
            <a:ext cx="6675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Auftraggeber: </a:t>
            </a:r>
            <a:r>
              <a:rPr lang="de-DE" sz="1400" dirty="0">
                <a:solidFill>
                  <a:schemeClr val="bg1"/>
                </a:solidFill>
              </a:rPr>
              <a:t>Landesbetrieb Bau und Immobilien Hessen</a:t>
            </a:r>
            <a:r>
              <a:rPr lang="en-US" sz="135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935484FE-1AE2-C3E8-B437-3E9353EC3BD0}"/>
              </a:ext>
            </a:extLst>
          </p:cNvPr>
          <p:cNvSpPr/>
          <p:nvPr/>
        </p:nvSpPr>
        <p:spPr>
          <a:xfrm>
            <a:off x="640080" y="1959912"/>
            <a:ext cx="1139434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B872F438-E024-F810-917D-E7FA6B5E1A8E}"/>
              </a:ext>
            </a:extLst>
          </p:cNvPr>
          <p:cNvSpPr/>
          <p:nvPr/>
        </p:nvSpPr>
        <p:spPr>
          <a:xfrm>
            <a:off x="640080" y="1950768"/>
            <a:ext cx="113943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Großkunde</a:t>
            </a:r>
            <a:endParaRPr lang="en-US" sz="105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8B7A2450-EA24-4BC5-DEB6-66860BC47EA8}"/>
              </a:ext>
            </a:extLst>
          </p:cNvPr>
          <p:cNvSpPr/>
          <p:nvPr/>
        </p:nvSpPr>
        <p:spPr>
          <a:xfrm>
            <a:off x="1944106" y="1923336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8" name="Image 0" descr="assets/icons/kaeltetechnik_blue.png">
            <a:extLst>
              <a:ext uri="{FF2B5EF4-FFF2-40B4-BE49-F238E27FC236}">
                <a16:creationId xmlns:a16="http://schemas.microsoft.com/office/drawing/2014/main" id="{76A33024-3F8C-0497-B0DD-62A784479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0517" y="2009747"/>
            <a:ext cx="211226" cy="211226"/>
          </a:xfrm>
          <a:prstGeom prst="rect">
            <a:avLst/>
          </a:prstGeom>
        </p:spPr>
      </p:pic>
      <p:sp>
        <p:nvSpPr>
          <p:cNvPr id="9" name="Shape 6">
            <a:extLst>
              <a:ext uri="{FF2B5EF4-FFF2-40B4-BE49-F238E27FC236}">
                <a16:creationId xmlns:a16="http://schemas.microsoft.com/office/drawing/2014/main" id="{6D732BE0-C3D4-9A64-04DE-26727743ED51}"/>
              </a:ext>
            </a:extLst>
          </p:cNvPr>
          <p:cNvSpPr/>
          <p:nvPr/>
        </p:nvSpPr>
        <p:spPr>
          <a:xfrm>
            <a:off x="640080" y="2417112"/>
            <a:ext cx="2880360" cy="1819656"/>
          </a:xfrm>
          <a:prstGeom prst="roundRect">
            <a:avLst>
              <a:gd name="adj" fmla="val 774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7343AC91-5551-B296-618F-700C9F5C3535}"/>
              </a:ext>
            </a:extLst>
          </p:cNvPr>
          <p:cNvSpPr/>
          <p:nvPr/>
        </p:nvSpPr>
        <p:spPr>
          <a:xfrm>
            <a:off x="660438" y="2847069"/>
            <a:ext cx="2880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1.200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1" name="Text 8">
            <a:extLst>
              <a:ext uri="{FF2B5EF4-FFF2-40B4-BE49-F238E27FC236}">
                <a16:creationId xmlns:a16="http://schemas.microsoft.com/office/drawing/2014/main" id="{FDC1BBD1-0C71-8B2D-9ECD-9536AA333A70}"/>
              </a:ext>
            </a:extLst>
          </p:cNvPr>
          <p:cNvSpPr/>
          <p:nvPr/>
        </p:nvSpPr>
        <p:spPr>
          <a:xfrm>
            <a:off x="680796" y="2447568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KÄLTELEISTUNG</a:t>
            </a:r>
            <a:endParaRPr lang="en-US" sz="1050" dirty="0">
              <a:solidFill>
                <a:srgbClr val="0070C0"/>
              </a:solidFill>
            </a:endParaRPr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5470CA52-A1C5-60EA-29C0-F23D24F16B1A}"/>
              </a:ext>
            </a:extLst>
          </p:cNvPr>
          <p:cNvSpPr/>
          <p:nvPr/>
        </p:nvSpPr>
        <p:spPr>
          <a:xfrm>
            <a:off x="650728" y="4255798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LEISTUNGSUMFANG</a:t>
            </a:r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3DBEAB69-A4EE-9D8B-DF47-8CE767222CDA}"/>
              </a:ext>
            </a:extLst>
          </p:cNvPr>
          <p:cNvSpPr/>
          <p:nvPr/>
        </p:nvSpPr>
        <p:spPr>
          <a:xfrm>
            <a:off x="640080" y="4639104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4" name="Image 1" descr="assets/icons/check_blue.png">
            <a:extLst>
              <a:ext uri="{FF2B5EF4-FFF2-40B4-BE49-F238E27FC236}">
                <a16:creationId xmlns:a16="http://schemas.microsoft.com/office/drawing/2014/main" id="{18000373-2D15-8D6A-C332-979FF337A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68" y="4704392"/>
            <a:ext cx="180320" cy="180320"/>
          </a:xfrm>
          <a:prstGeom prst="rect">
            <a:avLst/>
          </a:prstGeom>
        </p:spPr>
      </p:pic>
      <p:sp>
        <p:nvSpPr>
          <p:cNvPr id="15" name="Text 11">
            <a:extLst>
              <a:ext uri="{FF2B5EF4-FFF2-40B4-BE49-F238E27FC236}">
                <a16:creationId xmlns:a16="http://schemas.microsoft.com/office/drawing/2014/main" id="{1381B7B2-01A1-DDC4-B557-F7E073EA1D3B}"/>
              </a:ext>
            </a:extLst>
          </p:cNvPr>
          <p:cNvSpPr/>
          <p:nvPr/>
        </p:nvSpPr>
        <p:spPr>
          <a:xfrm>
            <a:off x="1107824" y="4594203"/>
            <a:ext cx="3472536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Klimatisierung von mehreren Gebäuden:</a:t>
            </a:r>
          </a:p>
          <a:p>
            <a:pPr>
              <a:lnSpc>
                <a:spcPct val="115000"/>
              </a:lnSpc>
            </a:pPr>
            <a:r>
              <a:rPr lang="de-DE" sz="1200" dirty="0">
                <a:solidFill>
                  <a:schemeClr val="bg1"/>
                </a:solidFill>
              </a:rPr>
              <a:t>13 VRV-Außeneinheiten/Wärmepumpen</a:t>
            </a:r>
          </a:p>
          <a:p>
            <a:pPr>
              <a:lnSpc>
                <a:spcPct val="115000"/>
              </a:lnSpc>
            </a:pPr>
            <a:r>
              <a:rPr lang="de-DE" sz="1200" dirty="0">
                <a:solidFill>
                  <a:schemeClr val="bg1"/>
                </a:solidFill>
              </a:rPr>
              <a:t>381 VRV-Inneneinheiten als Wandgeräte</a:t>
            </a:r>
          </a:p>
          <a:p>
            <a:pPr>
              <a:lnSpc>
                <a:spcPct val="115000"/>
              </a:lnSpc>
            </a:pPr>
            <a:r>
              <a:rPr lang="de-DE" sz="1200" dirty="0">
                <a:solidFill>
                  <a:schemeClr val="bg1"/>
                </a:solidFill>
              </a:rPr>
              <a:t>Kältemittelleitungen: 6.373,20 m</a:t>
            </a:r>
          </a:p>
          <a:p>
            <a:pPr>
              <a:lnSpc>
                <a:spcPct val="115000"/>
              </a:lnSpc>
            </a:pPr>
            <a:r>
              <a:rPr lang="de-DE" sz="1200" dirty="0">
                <a:solidFill>
                  <a:schemeClr val="bg1"/>
                </a:solidFill>
              </a:rPr>
              <a:t>Kondensatleitungen: 1.679,60 m</a:t>
            </a:r>
          </a:p>
          <a:p>
            <a:pPr>
              <a:lnSpc>
                <a:spcPct val="115000"/>
              </a:lnSpc>
            </a:pPr>
            <a:r>
              <a:rPr lang="de-DE" sz="1200" dirty="0">
                <a:solidFill>
                  <a:schemeClr val="bg1"/>
                </a:solidFill>
              </a:rPr>
              <a:t>Steuer-/Installationskabel: 15.612,80 m</a:t>
            </a:r>
          </a:p>
          <a:p>
            <a:pPr>
              <a:lnSpc>
                <a:spcPct val="115000"/>
              </a:lnSpc>
            </a:pPr>
            <a:endParaRPr lang="de-DE" sz="1400" dirty="0">
              <a:solidFill>
                <a:schemeClr val="bg1"/>
              </a:solidFill>
            </a:endParaRPr>
          </a:p>
          <a:p>
            <a:pPr>
              <a:lnSpc>
                <a:spcPct val="115000"/>
              </a:lnSpc>
            </a:pP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7" name="Text 12">
            <a:extLst>
              <a:ext uri="{FF2B5EF4-FFF2-40B4-BE49-F238E27FC236}">
                <a16:creationId xmlns:a16="http://schemas.microsoft.com/office/drawing/2014/main" id="{A5162E4E-6F03-8E4D-1DFD-315C2A4913A1}"/>
              </a:ext>
            </a:extLst>
          </p:cNvPr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18" name="Text 13">
            <a:extLst>
              <a:ext uri="{FF2B5EF4-FFF2-40B4-BE49-F238E27FC236}">
                <a16:creationId xmlns:a16="http://schemas.microsoft.com/office/drawing/2014/main" id="{5E40B055-7DAE-0663-AAE7-C98C4B75DF45}"/>
              </a:ext>
            </a:extLst>
          </p:cNvPr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· Referenz</a:t>
            </a:r>
            <a:endParaRPr lang="en-US" sz="900" dirty="0"/>
          </a:p>
        </p:txBody>
      </p:sp>
      <p:sp>
        <p:nvSpPr>
          <p:cNvPr id="2" name="Text 7">
            <a:extLst>
              <a:ext uri="{FF2B5EF4-FFF2-40B4-BE49-F238E27FC236}">
                <a16:creationId xmlns:a16="http://schemas.microsoft.com/office/drawing/2014/main" id="{4E151460-7051-6F11-D0FB-C205F1C2580F}"/>
              </a:ext>
            </a:extLst>
          </p:cNvPr>
          <p:cNvSpPr/>
          <p:nvPr/>
        </p:nvSpPr>
        <p:spPr>
          <a:xfrm>
            <a:off x="680796" y="3740270"/>
            <a:ext cx="2880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1.100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20" name="Text 8">
            <a:extLst>
              <a:ext uri="{FF2B5EF4-FFF2-40B4-BE49-F238E27FC236}">
                <a16:creationId xmlns:a16="http://schemas.microsoft.com/office/drawing/2014/main" id="{AFC99367-10BE-79B4-9341-998B26B9E59B}"/>
              </a:ext>
            </a:extLst>
          </p:cNvPr>
          <p:cNvSpPr/>
          <p:nvPr/>
        </p:nvSpPr>
        <p:spPr>
          <a:xfrm>
            <a:off x="664899" y="3373317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HEIZLEISTUNG</a:t>
            </a:r>
            <a:endParaRPr lang="en-US" sz="1050" dirty="0">
              <a:solidFill>
                <a:srgbClr val="0070C0"/>
              </a:solidFill>
            </a:endParaRP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B1673B2B-61F8-B288-504D-FE4E742BDF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2848" y="1007445"/>
            <a:ext cx="6457480" cy="4843110"/>
          </a:xfrm>
          <a:prstGeom prst="roundRect">
            <a:avLst>
              <a:gd name="adj" fmla="val 4841"/>
            </a:avLst>
          </a:prstGeom>
        </p:spPr>
      </p:pic>
      <p:sp>
        <p:nvSpPr>
          <p:cNvPr id="21" name="Text 0">
            <a:extLst>
              <a:ext uri="{FF2B5EF4-FFF2-40B4-BE49-F238E27FC236}">
                <a16:creationId xmlns:a16="http://schemas.microsoft.com/office/drawing/2014/main" id="{B74E50A0-6FA9-A708-186E-C4ADF5DE134E}"/>
              </a:ext>
            </a:extLst>
          </p:cNvPr>
          <p:cNvSpPr/>
          <p:nvPr/>
        </p:nvSpPr>
        <p:spPr>
          <a:xfrm>
            <a:off x="640080" y="544689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1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277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CC818-02C3-F0A2-8C9D-EA179C348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fik 19">
            <a:extLst>
              <a:ext uri="{FF2B5EF4-FFF2-40B4-BE49-F238E27FC236}">
                <a16:creationId xmlns:a16="http://schemas.microsoft.com/office/drawing/2014/main" id="{63EBF9A9-1118-1407-9FC1-1D019E38A2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6463" y="1048124"/>
            <a:ext cx="6346592" cy="4759944"/>
          </a:xfrm>
          <a:prstGeom prst="roundRect">
            <a:avLst>
              <a:gd name="adj" fmla="val 2394"/>
            </a:avLst>
          </a:prstGeom>
          <a:effectLst/>
        </p:spPr>
      </p:pic>
      <p:sp>
        <p:nvSpPr>
          <p:cNvPr id="3" name="Text 1">
            <a:extLst>
              <a:ext uri="{FF2B5EF4-FFF2-40B4-BE49-F238E27FC236}">
                <a16:creationId xmlns:a16="http://schemas.microsoft.com/office/drawing/2014/main" id="{F3C50342-7D12-9458-0A88-BFA6241C9A5F}"/>
              </a:ext>
            </a:extLst>
          </p:cNvPr>
          <p:cNvSpPr/>
          <p:nvPr/>
        </p:nvSpPr>
        <p:spPr>
          <a:xfrm>
            <a:off x="640080" y="786631"/>
            <a:ext cx="6675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KCOP</a:t>
            </a:r>
            <a:r>
              <a:rPr lang="en-US" sz="2800" b="1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Karlsruhe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5BEECA10-6CE9-41C6-D7A0-ABDA5D290278}"/>
              </a:ext>
            </a:extLst>
          </p:cNvPr>
          <p:cNvSpPr/>
          <p:nvPr/>
        </p:nvSpPr>
        <p:spPr>
          <a:xfrm>
            <a:off x="640080" y="1316983"/>
            <a:ext cx="6675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Auftraggeber: </a:t>
            </a:r>
            <a:r>
              <a:rPr lang="de-DE" sz="1200" dirty="0">
                <a:solidFill>
                  <a:schemeClr val="bg1"/>
                </a:solidFill>
              </a:rPr>
              <a:t>Karlsruher Institut für Technologie (KIT)</a:t>
            </a:r>
            <a:r>
              <a:rPr lang="en-US" sz="12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E920DE3A-8D5E-FD59-4D7C-BD8847406F59}"/>
              </a:ext>
            </a:extLst>
          </p:cNvPr>
          <p:cNvSpPr/>
          <p:nvPr/>
        </p:nvSpPr>
        <p:spPr>
          <a:xfrm>
            <a:off x="640080" y="1737607"/>
            <a:ext cx="1139434" cy="310896"/>
          </a:xfrm>
          <a:prstGeom prst="roundRect">
            <a:avLst>
              <a:gd name="adj" fmla="val 50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95130DED-166F-3D00-2C20-452BCF9D0DBE}"/>
              </a:ext>
            </a:extLst>
          </p:cNvPr>
          <p:cNvSpPr/>
          <p:nvPr/>
        </p:nvSpPr>
        <p:spPr>
          <a:xfrm>
            <a:off x="640080" y="1728463"/>
            <a:ext cx="113943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INDUSTRIE</a:t>
            </a:r>
            <a:endParaRPr lang="en-US" sz="105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BED5903C-A344-3BF0-28E9-2EA8C679B0E8}"/>
              </a:ext>
            </a:extLst>
          </p:cNvPr>
          <p:cNvSpPr/>
          <p:nvPr/>
        </p:nvSpPr>
        <p:spPr>
          <a:xfrm>
            <a:off x="1944106" y="1701031"/>
            <a:ext cx="384048" cy="384048"/>
          </a:xfrm>
          <a:prstGeom prst="roundRect">
            <a:avLst>
              <a:gd name="adj" fmla="val 28000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8" name="Image 0" descr="assets/icons/kaeltetechnik_blue.png">
            <a:extLst>
              <a:ext uri="{FF2B5EF4-FFF2-40B4-BE49-F238E27FC236}">
                <a16:creationId xmlns:a16="http://schemas.microsoft.com/office/drawing/2014/main" id="{7BA4E322-E949-94C7-5A5C-3C4722D9B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0517" y="1787442"/>
            <a:ext cx="211226" cy="211226"/>
          </a:xfrm>
          <a:prstGeom prst="rect">
            <a:avLst/>
          </a:prstGeom>
        </p:spPr>
      </p:pic>
      <p:sp>
        <p:nvSpPr>
          <p:cNvPr id="12" name="Text 9">
            <a:extLst>
              <a:ext uri="{FF2B5EF4-FFF2-40B4-BE49-F238E27FC236}">
                <a16:creationId xmlns:a16="http://schemas.microsoft.com/office/drawing/2014/main" id="{A5D3D5A2-F73B-B094-D755-A55B38DA1404}"/>
              </a:ext>
            </a:extLst>
          </p:cNvPr>
          <p:cNvSpPr/>
          <p:nvPr/>
        </p:nvSpPr>
        <p:spPr>
          <a:xfrm>
            <a:off x="640080" y="377810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LEISTUNGSUMFANG</a:t>
            </a:r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919363BD-1E8E-EC53-8A1B-0F003C564B80}"/>
              </a:ext>
            </a:extLst>
          </p:cNvPr>
          <p:cNvSpPr/>
          <p:nvPr/>
        </p:nvSpPr>
        <p:spPr>
          <a:xfrm>
            <a:off x="640080" y="4143860"/>
            <a:ext cx="310896" cy="310896"/>
          </a:xfrm>
          <a:prstGeom prst="roundRect">
            <a:avLst>
              <a:gd name="adj" fmla="val 26471"/>
            </a:avLst>
          </a:prstGeom>
          <a:solidFill>
            <a:srgbClr val="E8F1FB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4" name="Image 1" descr="assets/icons/check_blue.png">
            <a:extLst>
              <a:ext uri="{FF2B5EF4-FFF2-40B4-BE49-F238E27FC236}">
                <a16:creationId xmlns:a16="http://schemas.microsoft.com/office/drawing/2014/main" id="{E50B26C7-59C1-172F-3A94-7545DE47D3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368" y="4209148"/>
            <a:ext cx="180320" cy="180320"/>
          </a:xfrm>
          <a:prstGeom prst="rect">
            <a:avLst/>
          </a:prstGeom>
        </p:spPr>
      </p:pic>
      <p:sp>
        <p:nvSpPr>
          <p:cNvPr id="15" name="Text 11">
            <a:extLst>
              <a:ext uri="{FF2B5EF4-FFF2-40B4-BE49-F238E27FC236}">
                <a16:creationId xmlns:a16="http://schemas.microsoft.com/office/drawing/2014/main" id="{9EE38959-3801-A33D-C06A-692B349DEF24}"/>
              </a:ext>
            </a:extLst>
          </p:cNvPr>
          <p:cNvSpPr/>
          <p:nvPr/>
        </p:nvSpPr>
        <p:spPr>
          <a:xfrm>
            <a:off x="1078991" y="4125571"/>
            <a:ext cx="3540775" cy="18533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Reinraumlabor</a:t>
            </a:r>
          </a:p>
          <a:p>
            <a:pPr algn="just"/>
            <a:r>
              <a:rPr lang="de-DE" sz="1200" b="1" dirty="0">
                <a:solidFill>
                  <a:schemeClr val="bg1"/>
                </a:solidFill>
              </a:rPr>
              <a:t>Kühlung:</a:t>
            </a:r>
            <a:r>
              <a:rPr lang="de-DE" sz="1200" dirty="0">
                <a:solidFill>
                  <a:schemeClr val="bg1"/>
                </a:solidFill>
              </a:rPr>
              <a:t> Kälteerzeugung durch zwei Schrauben-verdichter-Kältemaschinen (je 500 kW) mit Rückkühlung über Trockenkühler. Umluftkühlwassernetz (13/18°C) und Prozesskühlwassernetz (14/18°C) zur Versorgung von Reinraum und Laborbereichen.</a:t>
            </a:r>
          </a:p>
          <a:p>
            <a:pPr algn="just"/>
            <a:r>
              <a:rPr lang="de-DE" sz="1200" b="1" dirty="0">
                <a:solidFill>
                  <a:schemeClr val="bg1"/>
                </a:solidFill>
              </a:rPr>
              <a:t>Heizung:</a:t>
            </a:r>
            <a:r>
              <a:rPr lang="de-DE" sz="1200" dirty="0">
                <a:solidFill>
                  <a:schemeClr val="bg1"/>
                </a:solidFill>
              </a:rPr>
              <a:t> Installation eines Niedertemperaturnetzes (40/30°C) mit einer Wärmepumpe mit einer Leistung von 750 kW und Fernwärmeanschluss. Raumheizflächen umfassen Deckenstrahlplatten und Heizkörper.</a:t>
            </a:r>
          </a:p>
          <a:p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17" name="Text 12">
            <a:extLst>
              <a:ext uri="{FF2B5EF4-FFF2-40B4-BE49-F238E27FC236}">
                <a16:creationId xmlns:a16="http://schemas.microsoft.com/office/drawing/2014/main" id="{C6CDCEF4-D8EF-E984-4E3F-78E8995543C8}"/>
              </a:ext>
            </a:extLst>
          </p:cNvPr>
          <p:cNvSpPr/>
          <p:nvPr/>
        </p:nvSpPr>
        <p:spPr>
          <a:xfrm>
            <a:off x="548640" y="6081007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18" name="Text 13">
            <a:extLst>
              <a:ext uri="{FF2B5EF4-FFF2-40B4-BE49-F238E27FC236}">
                <a16:creationId xmlns:a16="http://schemas.microsoft.com/office/drawing/2014/main" id="{BA9DDC19-A854-5FEA-0BB9-543D65009BB4}"/>
              </a:ext>
            </a:extLst>
          </p:cNvPr>
          <p:cNvSpPr/>
          <p:nvPr/>
        </p:nvSpPr>
        <p:spPr>
          <a:xfrm>
            <a:off x="7985455" y="6081007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· Referenz</a:t>
            </a:r>
            <a:endParaRPr lang="en-US" sz="900" dirty="0"/>
          </a:p>
        </p:txBody>
      </p:sp>
      <p:sp>
        <p:nvSpPr>
          <p:cNvPr id="21" name="Shape 6">
            <a:extLst>
              <a:ext uri="{FF2B5EF4-FFF2-40B4-BE49-F238E27FC236}">
                <a16:creationId xmlns:a16="http://schemas.microsoft.com/office/drawing/2014/main" id="{6E132356-7A4F-0878-5B04-B2A5388E347F}"/>
              </a:ext>
            </a:extLst>
          </p:cNvPr>
          <p:cNvSpPr/>
          <p:nvPr/>
        </p:nvSpPr>
        <p:spPr>
          <a:xfrm>
            <a:off x="640080" y="2194807"/>
            <a:ext cx="2880360" cy="1479947"/>
          </a:xfrm>
          <a:prstGeom prst="roundRect">
            <a:avLst>
              <a:gd name="adj" fmla="val 774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23" name="Text 7">
            <a:extLst>
              <a:ext uri="{FF2B5EF4-FFF2-40B4-BE49-F238E27FC236}">
                <a16:creationId xmlns:a16="http://schemas.microsoft.com/office/drawing/2014/main" id="{06D924E2-F15F-77F0-EB54-4BA3DACA1892}"/>
              </a:ext>
            </a:extLst>
          </p:cNvPr>
          <p:cNvSpPr/>
          <p:nvPr/>
        </p:nvSpPr>
        <p:spPr>
          <a:xfrm>
            <a:off x="654496" y="2485172"/>
            <a:ext cx="2880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1.000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82BB6922-1409-B0EB-9FDF-522A71F836EC}"/>
              </a:ext>
            </a:extLst>
          </p:cNvPr>
          <p:cNvSpPr/>
          <p:nvPr/>
        </p:nvSpPr>
        <p:spPr>
          <a:xfrm>
            <a:off x="675223" y="2163494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KÄLTELEISTUNG</a:t>
            </a:r>
            <a:endParaRPr lang="en-US" sz="1050" dirty="0">
              <a:solidFill>
                <a:srgbClr val="0070C0"/>
              </a:solidFill>
            </a:endParaRPr>
          </a:p>
        </p:txBody>
      </p:sp>
      <p:sp>
        <p:nvSpPr>
          <p:cNvPr id="25" name="Text 7">
            <a:extLst>
              <a:ext uri="{FF2B5EF4-FFF2-40B4-BE49-F238E27FC236}">
                <a16:creationId xmlns:a16="http://schemas.microsoft.com/office/drawing/2014/main" id="{AFD0A740-E6F8-6564-5BB1-B146CB0CFDE7}"/>
              </a:ext>
            </a:extLst>
          </p:cNvPr>
          <p:cNvSpPr/>
          <p:nvPr/>
        </p:nvSpPr>
        <p:spPr>
          <a:xfrm>
            <a:off x="637575" y="3195213"/>
            <a:ext cx="2880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750 kW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26" name="Text 8">
            <a:extLst>
              <a:ext uri="{FF2B5EF4-FFF2-40B4-BE49-F238E27FC236}">
                <a16:creationId xmlns:a16="http://schemas.microsoft.com/office/drawing/2014/main" id="{102DC963-0379-B49F-8978-FB2FCD0194AB}"/>
              </a:ext>
            </a:extLst>
          </p:cNvPr>
          <p:cNvSpPr/>
          <p:nvPr/>
        </p:nvSpPr>
        <p:spPr>
          <a:xfrm>
            <a:off x="695950" y="2872081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HEIZLEISTUNG</a:t>
            </a:r>
            <a:endParaRPr lang="en-US" sz="1050" dirty="0">
              <a:solidFill>
                <a:srgbClr val="0070C0"/>
              </a:solidFill>
            </a:endParaRPr>
          </a:p>
        </p:txBody>
      </p:sp>
      <p:sp>
        <p:nvSpPr>
          <p:cNvPr id="9" name="Text 0">
            <a:extLst>
              <a:ext uri="{FF2B5EF4-FFF2-40B4-BE49-F238E27FC236}">
                <a16:creationId xmlns:a16="http://schemas.microsoft.com/office/drawing/2014/main" id="{31D5DCF3-77D1-6448-8D0A-55D7A2D6DABF}"/>
              </a:ext>
            </a:extLst>
          </p:cNvPr>
          <p:cNvSpPr/>
          <p:nvPr/>
        </p:nvSpPr>
        <p:spPr>
          <a:xfrm>
            <a:off x="640080" y="544689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REFERENZEN</a:t>
            </a:r>
            <a:endParaRPr lang="en-US" sz="1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1575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">
            <a:extLst>
              <a:ext uri="{FF2B5EF4-FFF2-40B4-BE49-F238E27FC236}">
                <a16:creationId xmlns:a16="http://schemas.microsoft.com/office/drawing/2014/main" id="{9A7D7D12-6B60-ACDE-0C65-1503D49059FD}"/>
              </a:ext>
            </a:extLst>
          </p:cNvPr>
          <p:cNvSpPr/>
          <p:nvPr/>
        </p:nvSpPr>
        <p:spPr>
          <a:xfrm>
            <a:off x="4407655" y="1012691"/>
            <a:ext cx="3291840" cy="960120"/>
          </a:xfrm>
          <a:prstGeom prst="roundRect">
            <a:avLst>
              <a:gd name="adj" fmla="val 9524"/>
            </a:avLst>
          </a:prstGeom>
          <a:solidFill>
            <a:schemeClr val="accent1">
              <a:lumMod val="50000"/>
            </a:schemeClr>
          </a:solidFill>
          <a:ln w="19050">
            <a:solidFill>
              <a:schemeClr val="bg1"/>
            </a:solidFill>
          </a:ln>
        </p:spPr>
        <p:txBody>
          <a:bodyPr/>
          <a:lstStyle/>
          <a:p>
            <a:endParaRPr lang="de-DE" dirty="0"/>
          </a:p>
        </p:txBody>
      </p:sp>
      <p:sp>
        <p:nvSpPr>
          <p:cNvPr id="44" name="Shape 20">
            <a:extLst>
              <a:ext uri="{FF2B5EF4-FFF2-40B4-BE49-F238E27FC236}">
                <a16:creationId xmlns:a16="http://schemas.microsoft.com/office/drawing/2014/main" id="{E4DD5A20-025A-39EE-041E-68EB2EF09E88}"/>
              </a:ext>
            </a:extLst>
          </p:cNvPr>
          <p:cNvSpPr/>
          <p:nvPr/>
        </p:nvSpPr>
        <p:spPr>
          <a:xfrm>
            <a:off x="7619805" y="4322018"/>
            <a:ext cx="2468880" cy="778585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30" name="Shape 5">
            <a:extLst>
              <a:ext uri="{FF2B5EF4-FFF2-40B4-BE49-F238E27FC236}">
                <a16:creationId xmlns:a16="http://schemas.microsoft.com/office/drawing/2014/main" id="{06281621-6570-86D1-C74C-96FCF7FC8D12}"/>
              </a:ext>
            </a:extLst>
          </p:cNvPr>
          <p:cNvSpPr/>
          <p:nvPr/>
        </p:nvSpPr>
        <p:spPr>
          <a:xfrm>
            <a:off x="6094646" y="1972923"/>
            <a:ext cx="0" cy="3307247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3" name="Text 0"/>
          <p:cNvSpPr/>
          <p:nvPr/>
        </p:nvSpPr>
        <p:spPr>
          <a:xfrm>
            <a:off x="640080" y="575112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kern="0" spc="16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ORGANIGRAMM - </a:t>
            </a:r>
            <a:r>
              <a:rPr lang="en-US" sz="16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Unser Team und die Verantwortungsbereiche im Überblick</a:t>
            </a:r>
            <a:r>
              <a:rPr lang="en-US" sz="16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640080" y="699431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4452767" y="988174"/>
            <a:ext cx="32918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Geschäftsführung</a:t>
            </a:r>
            <a:endParaRPr lang="en-US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Hüseyin</a:t>
            </a: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Ergüzel</a:t>
            </a:r>
            <a:endParaRPr lang="en-US" b="1" dirty="0"/>
          </a:p>
        </p:txBody>
      </p:sp>
      <p:sp>
        <p:nvSpPr>
          <p:cNvPr id="9" name="Shape 6"/>
          <p:cNvSpPr/>
          <p:nvPr/>
        </p:nvSpPr>
        <p:spPr>
          <a:xfrm>
            <a:off x="1981048" y="2372783"/>
            <a:ext cx="8229600" cy="0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10" name="Shape 7"/>
          <p:cNvSpPr/>
          <p:nvPr/>
        </p:nvSpPr>
        <p:spPr>
          <a:xfrm>
            <a:off x="1981048" y="2372783"/>
            <a:ext cx="0" cy="228600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11" name="Shape 8"/>
          <p:cNvSpPr/>
          <p:nvPr/>
        </p:nvSpPr>
        <p:spPr>
          <a:xfrm>
            <a:off x="746608" y="2577910"/>
            <a:ext cx="2468880" cy="1554480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12" name="Text 9"/>
          <p:cNvSpPr/>
          <p:nvPr/>
        </p:nvSpPr>
        <p:spPr>
          <a:xfrm>
            <a:off x="883768" y="2675233"/>
            <a:ext cx="2194560" cy="2273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Projektleiter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883768" y="2942432"/>
            <a:ext cx="2194560" cy="1076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25000"/>
              </a:lnSpc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Hüseyin Ergüzel</a:t>
            </a:r>
          </a:p>
          <a:p>
            <a:pPr algn="ctr">
              <a:lnSpc>
                <a:spcPct val="125000"/>
              </a:lnSpc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Pascal Wenz</a:t>
            </a:r>
          </a:p>
          <a:p>
            <a:pPr algn="ctr">
              <a:lnSpc>
                <a:spcPct val="125000"/>
              </a:lnSpc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Hasan Ergüzel</a:t>
            </a:r>
          </a:p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Julian Drechsler</a:t>
            </a:r>
          </a:p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Gunnar Abramowski</a:t>
            </a:r>
          </a:p>
          <a:p>
            <a:pPr marL="0" indent="0" algn="ctr">
              <a:lnSpc>
                <a:spcPct val="125000"/>
              </a:lnSpc>
              <a:buNone/>
            </a:pP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4724248" y="2372783"/>
            <a:ext cx="0" cy="228600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15" name="Shape 12"/>
          <p:cNvSpPr/>
          <p:nvPr/>
        </p:nvSpPr>
        <p:spPr>
          <a:xfrm>
            <a:off x="3489807" y="2577910"/>
            <a:ext cx="2468880" cy="1554480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16" name="Text 13"/>
          <p:cNvSpPr/>
          <p:nvPr/>
        </p:nvSpPr>
        <p:spPr>
          <a:xfrm>
            <a:off x="3626968" y="2670314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Büromanagement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3626968" y="3241463"/>
            <a:ext cx="21945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Katja Hierse</a:t>
            </a:r>
            <a:endParaRPr lang="en-US" sz="1150" dirty="0"/>
          </a:p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Maria Andris</a:t>
            </a:r>
            <a:endParaRPr lang="en-US" sz="1150" dirty="0"/>
          </a:p>
        </p:txBody>
      </p:sp>
      <p:sp>
        <p:nvSpPr>
          <p:cNvPr id="18" name="Shape 15"/>
          <p:cNvSpPr/>
          <p:nvPr/>
        </p:nvSpPr>
        <p:spPr>
          <a:xfrm>
            <a:off x="7467448" y="2372783"/>
            <a:ext cx="0" cy="228600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19" name="Shape 16"/>
          <p:cNvSpPr/>
          <p:nvPr/>
        </p:nvSpPr>
        <p:spPr>
          <a:xfrm>
            <a:off x="6233008" y="2560320"/>
            <a:ext cx="2468880" cy="1554480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20" name="Text 17"/>
          <p:cNvSpPr/>
          <p:nvPr/>
        </p:nvSpPr>
        <p:spPr>
          <a:xfrm>
            <a:off x="6370168" y="2675233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Kalkulation und Einkauf</a:t>
            </a:r>
            <a:endParaRPr lang="en-US" sz="1600" dirty="0"/>
          </a:p>
        </p:txBody>
      </p:sp>
      <p:sp>
        <p:nvSpPr>
          <p:cNvPr id="21" name="Text 18"/>
          <p:cNvSpPr/>
          <p:nvPr/>
        </p:nvSpPr>
        <p:spPr>
          <a:xfrm>
            <a:off x="6370168" y="3241463"/>
            <a:ext cx="21945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Sven Rösel</a:t>
            </a:r>
          </a:p>
          <a:p>
            <a:pPr algn="ctr">
              <a:lnSpc>
                <a:spcPct val="125000"/>
              </a:lnSpc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Hüseyin Ergüzel</a:t>
            </a:r>
            <a:endParaRPr lang="en-US" sz="1150" dirty="0"/>
          </a:p>
        </p:txBody>
      </p:sp>
      <p:sp>
        <p:nvSpPr>
          <p:cNvPr id="22" name="Shape 19"/>
          <p:cNvSpPr/>
          <p:nvPr/>
        </p:nvSpPr>
        <p:spPr>
          <a:xfrm>
            <a:off x="10210648" y="2372783"/>
            <a:ext cx="0" cy="228600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23" name="Shape 20"/>
          <p:cNvSpPr/>
          <p:nvPr/>
        </p:nvSpPr>
        <p:spPr>
          <a:xfrm>
            <a:off x="8976208" y="2577910"/>
            <a:ext cx="2468880" cy="1554480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24" name="Text 21"/>
          <p:cNvSpPr/>
          <p:nvPr/>
        </p:nvSpPr>
        <p:spPr>
          <a:xfrm>
            <a:off x="9113368" y="2675233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IT-Unterstützung</a:t>
            </a:r>
            <a:endParaRPr lang="en-US" sz="1600" dirty="0"/>
          </a:p>
        </p:txBody>
      </p:sp>
      <p:sp>
        <p:nvSpPr>
          <p:cNvPr id="25" name="Text 22"/>
          <p:cNvSpPr/>
          <p:nvPr/>
        </p:nvSpPr>
        <p:spPr>
          <a:xfrm>
            <a:off x="9113368" y="3241463"/>
            <a:ext cx="21945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Ilhami Özcan</a:t>
            </a:r>
            <a:endParaRPr lang="en-US" sz="1150" dirty="0"/>
          </a:p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Miran Ergüzel</a:t>
            </a:r>
            <a:endParaRPr lang="en-US" sz="1150" dirty="0"/>
          </a:p>
        </p:txBody>
      </p:sp>
      <p:sp>
        <p:nvSpPr>
          <p:cNvPr id="26" name="Text 23"/>
          <p:cNvSpPr/>
          <p:nvPr/>
        </p:nvSpPr>
        <p:spPr>
          <a:xfrm>
            <a:off x="548640" y="6253536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7" name="Text 24"/>
          <p:cNvSpPr/>
          <p:nvPr/>
        </p:nvSpPr>
        <p:spPr>
          <a:xfrm>
            <a:off x="7985455" y="6253536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B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· Organigramm</a:t>
            </a:r>
            <a:endParaRPr lang="en-US" sz="900" dirty="0"/>
          </a:p>
        </p:txBody>
      </p:sp>
      <p:sp>
        <p:nvSpPr>
          <p:cNvPr id="32" name="Shape 16">
            <a:extLst>
              <a:ext uri="{FF2B5EF4-FFF2-40B4-BE49-F238E27FC236}">
                <a16:creationId xmlns:a16="http://schemas.microsoft.com/office/drawing/2014/main" id="{ED347B73-D203-BE89-D128-C726501172E8}"/>
              </a:ext>
            </a:extLst>
          </p:cNvPr>
          <p:cNvSpPr/>
          <p:nvPr/>
        </p:nvSpPr>
        <p:spPr>
          <a:xfrm>
            <a:off x="746608" y="5271023"/>
            <a:ext cx="10698480" cy="919250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33" name="Text 17">
            <a:extLst>
              <a:ext uri="{FF2B5EF4-FFF2-40B4-BE49-F238E27FC236}">
                <a16:creationId xmlns:a16="http://schemas.microsoft.com/office/drawing/2014/main" id="{1E5838C4-CF53-080B-384D-0989456AC55E}"/>
              </a:ext>
            </a:extLst>
          </p:cNvPr>
          <p:cNvSpPr/>
          <p:nvPr/>
        </p:nvSpPr>
        <p:spPr>
          <a:xfrm>
            <a:off x="4569486" y="5368725"/>
            <a:ext cx="3050319" cy="437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Montageteam</a:t>
            </a:r>
            <a:endParaRPr lang="en-US" sz="1600" dirty="0"/>
          </a:p>
        </p:txBody>
      </p:sp>
      <p:sp>
        <p:nvSpPr>
          <p:cNvPr id="34" name="Text 18">
            <a:extLst>
              <a:ext uri="{FF2B5EF4-FFF2-40B4-BE49-F238E27FC236}">
                <a16:creationId xmlns:a16="http://schemas.microsoft.com/office/drawing/2014/main" id="{EE8A649B-EBB2-378B-E33D-5A04771E408B}"/>
              </a:ext>
            </a:extLst>
          </p:cNvPr>
          <p:cNvSpPr/>
          <p:nvPr/>
        </p:nvSpPr>
        <p:spPr>
          <a:xfrm>
            <a:off x="883768" y="5641633"/>
            <a:ext cx="10424160" cy="437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25000"/>
              </a:lnSpc>
            </a:pPr>
            <a:r>
              <a:rPr lang="en-US" sz="11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Servicetechniker: </a:t>
            </a:r>
            <a:r>
              <a:rPr lang="en-US" sz="1150" dirty="0"/>
              <a:t>Sergiusz Krawczyk</a:t>
            </a:r>
          </a:p>
          <a:p>
            <a:pPr algn="ctr">
              <a:lnSpc>
                <a:spcPct val="125000"/>
              </a:lnSpc>
            </a:pPr>
            <a:r>
              <a:rPr lang="en-US" sz="11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Monteure: </a:t>
            </a: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Aurelian Porumbita, Marian Trandafir, Valentin Panait, Zafer Celik, Servet Türk, Ali Can Güngör,Mohammed Bashar, </a:t>
            </a:r>
            <a:r>
              <a:rPr lang="en-US" sz="1150" dirty="0"/>
              <a:t>Alimehmet Arabaci, Gökhan Kuzu</a:t>
            </a:r>
          </a:p>
        </p:txBody>
      </p:sp>
      <p:sp>
        <p:nvSpPr>
          <p:cNvPr id="37" name="Text 21">
            <a:extLst>
              <a:ext uri="{FF2B5EF4-FFF2-40B4-BE49-F238E27FC236}">
                <a16:creationId xmlns:a16="http://schemas.microsoft.com/office/drawing/2014/main" id="{9EEE980A-8A7C-1F1C-384F-1247DB12D325}"/>
              </a:ext>
            </a:extLst>
          </p:cNvPr>
          <p:cNvSpPr/>
          <p:nvPr/>
        </p:nvSpPr>
        <p:spPr>
          <a:xfrm>
            <a:off x="7781638" y="446574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Technischer Zeichner</a:t>
            </a:r>
            <a:endParaRPr lang="en-US" sz="1600" dirty="0"/>
          </a:p>
        </p:txBody>
      </p:sp>
      <p:sp>
        <p:nvSpPr>
          <p:cNvPr id="38" name="Text 22">
            <a:extLst>
              <a:ext uri="{FF2B5EF4-FFF2-40B4-BE49-F238E27FC236}">
                <a16:creationId xmlns:a16="http://schemas.microsoft.com/office/drawing/2014/main" id="{1522843B-5A3D-4D9D-EF1D-8E66AAAAE136}"/>
              </a:ext>
            </a:extLst>
          </p:cNvPr>
          <p:cNvSpPr/>
          <p:nvPr/>
        </p:nvSpPr>
        <p:spPr>
          <a:xfrm>
            <a:off x="7756964" y="4733191"/>
            <a:ext cx="2194560" cy="3823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Dennis Klein  </a:t>
            </a:r>
            <a:endParaRPr lang="en-US" sz="1150" dirty="0"/>
          </a:p>
        </p:txBody>
      </p:sp>
      <p:sp>
        <p:nvSpPr>
          <p:cNvPr id="40" name="Shape 20">
            <a:extLst>
              <a:ext uri="{FF2B5EF4-FFF2-40B4-BE49-F238E27FC236}">
                <a16:creationId xmlns:a16="http://schemas.microsoft.com/office/drawing/2014/main" id="{56363F4B-C524-8DF5-BBE2-A5F0BC6C8133}"/>
              </a:ext>
            </a:extLst>
          </p:cNvPr>
          <p:cNvSpPr/>
          <p:nvPr/>
        </p:nvSpPr>
        <p:spPr>
          <a:xfrm>
            <a:off x="2065143" y="4321010"/>
            <a:ext cx="2468880" cy="778585"/>
          </a:xfrm>
          <a:prstGeom prst="roundRect">
            <a:avLst>
              <a:gd name="adj" fmla="val 5882"/>
            </a:avLst>
          </a:prstGeom>
          <a:solidFill>
            <a:srgbClr val="E8F1FB"/>
          </a:solidFill>
          <a:ln w="28575">
            <a:solidFill>
              <a:schemeClr val="bg1"/>
            </a:solidFill>
          </a:ln>
          <a:effectLst>
            <a:outerShdw blurRad="127000" dist="38100" dir="5400000" algn="bl" rotWithShape="0">
              <a:srgbClr val="0B2E4F">
                <a:alpha val="6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sp>
        <p:nvSpPr>
          <p:cNvPr id="41" name="Text 21">
            <a:extLst>
              <a:ext uri="{FF2B5EF4-FFF2-40B4-BE49-F238E27FC236}">
                <a16:creationId xmlns:a16="http://schemas.microsoft.com/office/drawing/2014/main" id="{CC546E53-7532-88DA-5280-3C56C2C0B871}"/>
              </a:ext>
            </a:extLst>
          </p:cNvPr>
          <p:cNvSpPr/>
          <p:nvPr/>
        </p:nvSpPr>
        <p:spPr>
          <a:xfrm>
            <a:off x="2207110" y="4441227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47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Elektriker</a:t>
            </a:r>
            <a:endParaRPr lang="en-US" sz="1600" dirty="0"/>
          </a:p>
        </p:txBody>
      </p:sp>
      <p:sp>
        <p:nvSpPr>
          <p:cNvPr id="42" name="Text 22">
            <a:extLst>
              <a:ext uri="{FF2B5EF4-FFF2-40B4-BE49-F238E27FC236}">
                <a16:creationId xmlns:a16="http://schemas.microsoft.com/office/drawing/2014/main" id="{68BE4FD1-0F71-E136-ADF9-7FFCBBA2A1AF}"/>
              </a:ext>
            </a:extLst>
          </p:cNvPr>
          <p:cNvSpPr/>
          <p:nvPr/>
        </p:nvSpPr>
        <p:spPr>
          <a:xfrm>
            <a:off x="2204706" y="4717200"/>
            <a:ext cx="2194560" cy="3823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150" dirty="0">
                <a:solidFill>
                  <a:srgbClr val="1B27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Özhan Colak  </a:t>
            </a:r>
            <a:endParaRPr lang="en-US" sz="1150" dirty="0"/>
          </a:p>
        </p:txBody>
      </p:sp>
      <p:sp>
        <p:nvSpPr>
          <p:cNvPr id="45" name="Shape 7">
            <a:extLst>
              <a:ext uri="{FF2B5EF4-FFF2-40B4-BE49-F238E27FC236}">
                <a16:creationId xmlns:a16="http://schemas.microsoft.com/office/drawing/2014/main" id="{33F776F0-C176-07FC-767F-F34E34B486DE}"/>
              </a:ext>
            </a:extLst>
          </p:cNvPr>
          <p:cNvSpPr/>
          <p:nvPr/>
        </p:nvSpPr>
        <p:spPr>
          <a:xfrm flipH="1">
            <a:off x="3351446" y="2372782"/>
            <a:ext cx="11499" cy="1936813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46" name="Shape 7">
            <a:extLst>
              <a:ext uri="{FF2B5EF4-FFF2-40B4-BE49-F238E27FC236}">
                <a16:creationId xmlns:a16="http://schemas.microsoft.com/office/drawing/2014/main" id="{C5226B50-69FD-9749-359B-9AB214247E6D}"/>
              </a:ext>
            </a:extLst>
          </p:cNvPr>
          <p:cNvSpPr/>
          <p:nvPr/>
        </p:nvSpPr>
        <p:spPr>
          <a:xfrm flipH="1">
            <a:off x="8845997" y="2365062"/>
            <a:ext cx="0" cy="1956956"/>
          </a:xfrm>
          <a:prstGeom prst="line">
            <a:avLst/>
          </a:prstGeom>
          <a:noFill/>
          <a:ln w="19050">
            <a:solidFill>
              <a:srgbClr val="C7D6E2"/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ssets/icons/kaeltetechnik_white_xl.png"/>
          <p:cNvPicPr>
            <a:picLocks noChangeAspect="1"/>
          </p:cNvPicPr>
          <p:nvPr/>
        </p:nvPicPr>
        <p:blipFill>
          <a:blip r:embed="rId3">
            <a:alphaModFix amt="7000"/>
          </a:blip>
          <a:stretch>
            <a:fillRect/>
          </a:stretch>
        </p:blipFill>
        <p:spPr>
          <a:xfrm>
            <a:off x="8831580" y="3204972"/>
            <a:ext cx="3886200" cy="38862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871460" y="2903220"/>
            <a:ext cx="3771595" cy="662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i="1" dirty="0">
                <a:solidFill>
                  <a:srgbClr val="8FB3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„Wir zeigen Ihnen den Weg zur optimalen Lösung.“</a:t>
            </a:r>
          </a:p>
          <a:p>
            <a:pPr marL="0" indent="0" algn="r">
              <a:buNone/>
            </a:pPr>
            <a:r>
              <a:rPr lang="en-US" sz="1400" b="1" i="1" dirty="0">
                <a:solidFill>
                  <a:srgbClr val="8FB3CE"/>
                </a:solidFill>
                <a:latin typeface="Calibri" pitchFamily="34" charset="0"/>
                <a:cs typeface="Calibri" pitchFamily="34" charset="-120"/>
              </a:rPr>
              <a:t>Hüseyin Ergüzel</a:t>
            </a:r>
            <a:endParaRPr lang="en-US" sz="1400" b="1" dirty="0"/>
          </a:p>
        </p:txBody>
      </p:sp>
      <p:sp>
        <p:nvSpPr>
          <p:cNvPr id="6" name="Text 2"/>
          <p:cNvSpPr/>
          <p:nvPr/>
        </p:nvSpPr>
        <p:spPr>
          <a:xfrm>
            <a:off x="713232" y="1783080"/>
            <a:ext cx="5486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Kontakt</a:t>
            </a:r>
            <a:endParaRPr lang="en-US" sz="2800" dirty="0"/>
          </a:p>
        </p:txBody>
      </p:sp>
      <p:sp>
        <p:nvSpPr>
          <p:cNvPr id="7" name="Text 3"/>
          <p:cNvSpPr/>
          <p:nvPr/>
        </p:nvSpPr>
        <p:spPr>
          <a:xfrm>
            <a:off x="731520" y="2395728"/>
            <a:ext cx="6858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Vielen Dank für Ihr Interesse — wir freuen uns auf Ihre Anfrage.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Shape 4"/>
          <p:cNvSpPr/>
          <p:nvPr/>
        </p:nvSpPr>
        <p:spPr>
          <a:xfrm>
            <a:off x="731520" y="3154680"/>
            <a:ext cx="457200" cy="457200"/>
          </a:xfrm>
          <a:prstGeom prst="roundRect">
            <a:avLst>
              <a:gd name="adj" fmla="val 28000"/>
            </a:avLst>
          </a:prstGeom>
          <a:solidFill>
            <a:srgbClr val="163E63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9" name="Image 2" descr="assets/icons/standort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20" y="3268980"/>
            <a:ext cx="228600" cy="2286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417320" y="3108960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8FB3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ADRESSE</a:t>
            </a:r>
            <a:endParaRPr lang="en-US" sz="1050" b="1" dirty="0"/>
          </a:p>
        </p:txBody>
      </p:sp>
      <p:sp>
        <p:nvSpPr>
          <p:cNvPr id="11" name="Text 6"/>
          <p:cNvSpPr/>
          <p:nvPr/>
        </p:nvSpPr>
        <p:spPr>
          <a:xfrm>
            <a:off x="3200400" y="310896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Auf dem Sand 15, 67547 Worms</a:t>
            </a:r>
            <a:endParaRPr lang="en-US" sz="1400" dirty="0"/>
          </a:p>
        </p:txBody>
      </p:sp>
      <p:sp>
        <p:nvSpPr>
          <p:cNvPr id="12" name="Shape 7"/>
          <p:cNvSpPr/>
          <p:nvPr/>
        </p:nvSpPr>
        <p:spPr>
          <a:xfrm>
            <a:off x="731520" y="3758184"/>
            <a:ext cx="457200" cy="457200"/>
          </a:xfrm>
          <a:prstGeom prst="roundRect">
            <a:avLst>
              <a:gd name="adj" fmla="val 28000"/>
            </a:avLst>
          </a:prstGeom>
          <a:solidFill>
            <a:srgbClr val="163E63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3" name="Image 3" descr="assets/icons/telefon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820" y="3872484"/>
            <a:ext cx="228600" cy="22860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417320" y="3733353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b="1" kern="0" spc="100" dirty="0">
                <a:solidFill>
                  <a:srgbClr val="8FB3CE"/>
                </a:solidFill>
                <a:latin typeface="Calibri" pitchFamily="34" charset="0"/>
                <a:cs typeface="Calibri" pitchFamily="34" charset="-120"/>
              </a:rPr>
              <a:t>TELEFON</a:t>
            </a:r>
          </a:p>
        </p:txBody>
      </p:sp>
      <p:sp>
        <p:nvSpPr>
          <p:cNvPr id="15" name="Text 9"/>
          <p:cNvSpPr/>
          <p:nvPr/>
        </p:nvSpPr>
        <p:spPr>
          <a:xfrm>
            <a:off x="3200400" y="3712464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+49 6241 97410 0</a:t>
            </a:r>
            <a:endParaRPr lang="en-US" sz="1400" dirty="0"/>
          </a:p>
        </p:txBody>
      </p:sp>
      <p:sp>
        <p:nvSpPr>
          <p:cNvPr id="16" name="Shape 10"/>
          <p:cNvSpPr/>
          <p:nvPr/>
        </p:nvSpPr>
        <p:spPr>
          <a:xfrm>
            <a:off x="731520" y="4361688"/>
            <a:ext cx="457200" cy="457200"/>
          </a:xfrm>
          <a:prstGeom prst="roundRect">
            <a:avLst>
              <a:gd name="adj" fmla="val 28000"/>
            </a:avLst>
          </a:prstGeom>
          <a:solidFill>
            <a:srgbClr val="163E63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17" name="Image 4" descr="assets/icons/email_whit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820" y="4475988"/>
            <a:ext cx="228600" cy="22860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1417320" y="4315968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b="1" kern="0" spc="100" dirty="0">
                <a:solidFill>
                  <a:srgbClr val="8FB3CE"/>
                </a:solidFill>
                <a:latin typeface="Calibri" pitchFamily="34" charset="0"/>
                <a:cs typeface="Calibri" pitchFamily="34" charset="-120"/>
              </a:rPr>
              <a:t>E-MAIL</a:t>
            </a:r>
          </a:p>
        </p:txBody>
      </p:sp>
      <p:sp>
        <p:nvSpPr>
          <p:cNvPr id="19" name="Text 12"/>
          <p:cNvSpPr/>
          <p:nvPr/>
        </p:nvSpPr>
        <p:spPr>
          <a:xfrm>
            <a:off x="3200400" y="4315968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info@hiteq.de</a:t>
            </a:r>
            <a:endParaRPr lang="en-US" sz="1400" dirty="0"/>
          </a:p>
        </p:txBody>
      </p:sp>
      <p:sp>
        <p:nvSpPr>
          <p:cNvPr id="20" name="Shape 13"/>
          <p:cNvSpPr/>
          <p:nvPr/>
        </p:nvSpPr>
        <p:spPr>
          <a:xfrm>
            <a:off x="731520" y="4965192"/>
            <a:ext cx="457200" cy="457200"/>
          </a:xfrm>
          <a:prstGeom prst="roundRect">
            <a:avLst>
              <a:gd name="adj" fmla="val 28000"/>
            </a:avLst>
          </a:prstGeom>
          <a:solidFill>
            <a:srgbClr val="163E63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21" name="Image 5" descr="assets/icons/website_whit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820" y="5079492"/>
            <a:ext cx="228600" cy="228600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1417320" y="4919472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b="1" kern="0" spc="100" dirty="0">
                <a:solidFill>
                  <a:srgbClr val="8FB3CE"/>
                </a:solidFill>
                <a:latin typeface="Calibri" pitchFamily="34" charset="0"/>
                <a:cs typeface="Calibri" pitchFamily="34" charset="-120"/>
              </a:rPr>
              <a:t>WEBSITE</a:t>
            </a:r>
          </a:p>
        </p:txBody>
      </p:sp>
      <p:sp>
        <p:nvSpPr>
          <p:cNvPr id="23" name="Text 15"/>
          <p:cNvSpPr/>
          <p:nvPr/>
        </p:nvSpPr>
        <p:spPr>
          <a:xfrm>
            <a:off x="3200400" y="4919472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www.hiteq.de</a:t>
            </a:r>
            <a:endParaRPr lang="en-US" sz="1400" dirty="0"/>
          </a:p>
        </p:txBody>
      </p:sp>
      <p:sp>
        <p:nvSpPr>
          <p:cNvPr id="24" name="Shape 16"/>
          <p:cNvSpPr/>
          <p:nvPr/>
        </p:nvSpPr>
        <p:spPr>
          <a:xfrm>
            <a:off x="731520" y="5568696"/>
            <a:ext cx="457200" cy="457200"/>
          </a:xfrm>
          <a:prstGeom prst="roundRect">
            <a:avLst>
              <a:gd name="adj" fmla="val 28000"/>
            </a:avLst>
          </a:prstGeom>
          <a:solidFill>
            <a:srgbClr val="163E63"/>
          </a:solidFill>
          <a:ln/>
        </p:spPr>
        <p:txBody>
          <a:bodyPr/>
          <a:lstStyle/>
          <a:p>
            <a:endParaRPr lang="de-DE" dirty="0"/>
          </a:p>
        </p:txBody>
      </p:sp>
      <p:pic>
        <p:nvPicPr>
          <p:cNvPr id="25" name="Image 6" descr="assets/icons/uhrzeit_whit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5820" y="5682996"/>
            <a:ext cx="228600" cy="228600"/>
          </a:xfrm>
          <a:prstGeom prst="rect">
            <a:avLst/>
          </a:prstGeom>
        </p:spPr>
      </p:pic>
      <p:sp>
        <p:nvSpPr>
          <p:cNvPr id="26" name="Text 17"/>
          <p:cNvSpPr/>
          <p:nvPr/>
        </p:nvSpPr>
        <p:spPr>
          <a:xfrm>
            <a:off x="1417320" y="5522976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b="1" kern="0" spc="100" dirty="0">
                <a:solidFill>
                  <a:srgbClr val="8FB3CE"/>
                </a:solidFill>
                <a:latin typeface="Calibri" pitchFamily="34" charset="0"/>
                <a:cs typeface="Calibri" pitchFamily="34" charset="-120"/>
              </a:rPr>
              <a:t>ÖFFNUNGSZEITEN</a:t>
            </a:r>
          </a:p>
        </p:txBody>
      </p:sp>
      <p:sp>
        <p:nvSpPr>
          <p:cNvPr id="27" name="Text 18"/>
          <p:cNvSpPr/>
          <p:nvPr/>
        </p:nvSpPr>
        <p:spPr>
          <a:xfrm>
            <a:off x="3200400" y="5522976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 – Fr, 07:30 – 16:00 Uhr</a:t>
            </a:r>
            <a:endParaRPr lang="en-US" sz="1400" dirty="0"/>
          </a:p>
        </p:txBody>
      </p:sp>
      <p:sp>
        <p:nvSpPr>
          <p:cNvPr id="28" name="Text 19"/>
          <p:cNvSpPr/>
          <p:nvPr/>
        </p:nvSpPr>
        <p:spPr>
          <a:xfrm>
            <a:off x="548640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FB7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HI.TEQ GmbH</a:t>
            </a:r>
            <a:endParaRPr lang="en-US" sz="900" dirty="0"/>
          </a:p>
        </p:txBody>
      </p:sp>
      <p:sp>
        <p:nvSpPr>
          <p:cNvPr id="29" name="Text 20"/>
          <p:cNvSpPr/>
          <p:nvPr/>
        </p:nvSpPr>
        <p:spPr>
          <a:xfrm>
            <a:off x="7985455" y="651967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FB7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· Kontakt</a:t>
            </a:r>
            <a:endParaRPr lang="en-US" sz="900" dirty="0"/>
          </a:p>
        </p:txBody>
      </p:sp>
      <p:pic>
        <p:nvPicPr>
          <p:cNvPr id="33" name="Grafik 32">
            <a:extLst>
              <a:ext uri="{FF2B5EF4-FFF2-40B4-BE49-F238E27FC236}">
                <a16:creationId xmlns:a16="http://schemas.microsoft.com/office/drawing/2014/main" id="{1A440BC8-540C-9C16-A12C-FB28F56CEC8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90" t="9946" r="-790" b="5680"/>
          <a:stretch>
            <a:fillRect/>
          </a:stretch>
        </p:blipFill>
        <p:spPr>
          <a:xfrm>
            <a:off x="10089940" y="445868"/>
            <a:ext cx="1553115" cy="2329673"/>
          </a:xfrm>
          <a:prstGeom prst="roundRect">
            <a:avLst>
              <a:gd name="adj" fmla="val 6230"/>
            </a:avLst>
          </a:prstGeom>
          <a:effectLst>
            <a:softEdge rad="0"/>
          </a:effectLst>
        </p:spPr>
      </p:pic>
      <p:sp>
        <p:nvSpPr>
          <p:cNvPr id="30" name="Shape 1">
            <a:extLst>
              <a:ext uri="{FF2B5EF4-FFF2-40B4-BE49-F238E27FC236}">
                <a16:creationId xmlns:a16="http://schemas.microsoft.com/office/drawing/2014/main" id="{C2D208A4-69F0-183D-9105-765FA9A29D43}"/>
              </a:ext>
            </a:extLst>
          </p:cNvPr>
          <p:cNvSpPr/>
          <p:nvPr/>
        </p:nvSpPr>
        <p:spPr>
          <a:xfrm>
            <a:off x="713232" y="445868"/>
            <a:ext cx="3134855" cy="1107895"/>
          </a:xfrm>
          <a:prstGeom prst="roundRect">
            <a:avLst>
              <a:gd name="adj" fmla="val 5823"/>
            </a:avLst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177800" dist="50800" dir="5400000" algn="bl" rotWithShape="0">
              <a:srgbClr val="0B2E4F">
                <a:alpha val="14000"/>
              </a:srgbClr>
            </a:outerShdw>
          </a:effectLst>
        </p:spPr>
        <p:txBody>
          <a:bodyPr/>
          <a:lstStyle/>
          <a:p>
            <a:endParaRPr lang="de-DE" dirty="0"/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5B8C96D6-20B4-B369-3918-4CCCC2A8A9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4197" y="445868"/>
            <a:ext cx="2911252" cy="10941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859</Words>
  <Application>Microsoft Office PowerPoint</Application>
  <PresentationFormat>Breitbild</PresentationFormat>
  <Paragraphs>240</Paragraphs>
  <Slides>15</Slides>
  <Notes>15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HI.TEQ GmbH - Firmenpräsentation</dc:title>
  <dc:subject>PptxGenJS Presentation</dc:subject>
  <dc:creator>HI.TEQ GmbH</dc:creator>
  <cp:lastModifiedBy>Maria Andris</cp:lastModifiedBy>
  <cp:revision>115</cp:revision>
  <dcterms:created xsi:type="dcterms:W3CDTF">2026-06-17T07:39:38Z</dcterms:created>
  <dcterms:modified xsi:type="dcterms:W3CDTF">2026-06-29T13:01:08Z</dcterms:modified>
</cp:coreProperties>
</file>